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9144000" cy="16256000"/>
  <p:notesSz cx="6858000" cy="9144000"/>
  <p:defaultTextStyle>
    <a:defPPr>
      <a:defRPr lang="es-E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74">
          <p15:clr>
            <a:srgbClr val="A4A3A4"/>
          </p15:clr>
        </p15:guide>
        <p15:guide id="2" pos="83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isca Etcheverry" initials="" lastIdx="1" clrIdx="0"/>
  <p:cmAuthor id="1" name="analia paolucci" initials="ap" lastIdx="1" clrIdx="1">
    <p:extLst>
      <p:ext uri="{19B8F6BF-5375-455C-9EA6-DF929625EA0E}">
        <p15:presenceInfo xmlns:p15="http://schemas.microsoft.com/office/powerpoint/2012/main" userId="3c110c1e715b2d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506DC"/>
    <a:srgbClr val="CD1532"/>
    <a:srgbClr val="78A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99"/>
    <p:restoredTop sz="94318" autoAdjust="0"/>
  </p:normalViewPr>
  <p:slideViewPr>
    <p:cSldViewPr snapToGrid="0" snapToObjects="1">
      <p:cViewPr>
        <p:scale>
          <a:sx n="70" d="100"/>
          <a:sy n="70" d="100"/>
        </p:scale>
        <p:origin x="954" y="66"/>
      </p:cViewPr>
      <p:guideLst>
        <p:guide orient="horz" pos="674"/>
        <p:guide pos="8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2T12:29:22.879" idx="1">
    <p:pos x="10" y="10"/>
    <p:text>Example of patient with electrical resynchronization therapy where optimization of electrical synchrony was performed with Synchromax II. You can see the different curves and indexes to different interventricular pacing intervals. Note that the optimal curve with the best index is found when you pace the right ventricle earlier than the left ventricle at an interval of 20 msec</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9354AA-C789-409F-937B-E92C386860DB}" type="datetimeFigureOut">
              <a:rPr lang="es-ES" smtClean="0"/>
              <a:t>03/11/2019</a:t>
            </a:fld>
            <a:endParaRPr lang="es-E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1C7B6E-DB63-4CDD-9A14-A4EDFFDFFC80}" type="slidenum">
              <a:rPr lang="es-ES" smtClean="0"/>
              <a:t>‹#›</a:t>
            </a:fld>
            <a:endParaRPr lang="es-ES"/>
          </a:p>
        </p:txBody>
      </p:sp>
    </p:spTree>
    <p:extLst>
      <p:ext uri="{BB962C8B-B14F-4D97-AF65-F5344CB8AC3E}">
        <p14:creationId xmlns:p14="http://schemas.microsoft.com/office/powerpoint/2010/main" val="3961485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03E72DA-82AC-4DD9-8555-1545D4950F71}" type="datetimeFigureOut">
              <a:rPr lang="es-AR"/>
              <a:pPr>
                <a:defRPr/>
              </a:pPr>
              <a:t>03/11/2019</a:t>
            </a:fld>
            <a:endParaRPr lang="es-AR"/>
          </a:p>
        </p:txBody>
      </p:sp>
      <p:sp>
        <p:nvSpPr>
          <p:cNvPr id="4" name="Marcador de imagen de diapositiva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AR"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A339347-7E74-400B-A2B0-9B403E3A0090}" type="slidenum">
              <a:rPr lang="es-AR"/>
              <a:pPr>
                <a:defRPr/>
              </a:pPr>
              <a:t>‹#›</a:t>
            </a:fld>
            <a:endParaRPr lang="es-AR"/>
          </a:p>
        </p:txBody>
      </p:sp>
    </p:spTree>
    <p:extLst>
      <p:ext uri="{BB962C8B-B14F-4D97-AF65-F5344CB8AC3E}">
        <p14:creationId xmlns:p14="http://schemas.microsoft.com/office/powerpoint/2010/main" val="1628908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patient with electrical resynchronization therapy where optimization of electrical synchrony was performed with </a:t>
            </a:r>
            <a:r>
              <a:rPr lang="en-US" dirty="0" err="1" smtClean="0"/>
              <a:t>Synchromax</a:t>
            </a:r>
            <a:r>
              <a:rPr lang="en-US" dirty="0" smtClean="0"/>
              <a:t> II. You can see the different curves and indexes to different </a:t>
            </a:r>
            <a:r>
              <a:rPr lang="en-US" dirty="0" err="1" smtClean="0"/>
              <a:t>interventricular</a:t>
            </a:r>
            <a:r>
              <a:rPr lang="en-US" dirty="0" smtClean="0"/>
              <a:t> pacing intervals. Note that the optimal curve with the best index is found when you pace the right ventricle earlier than the left ventricle at an interval of 20 </a:t>
            </a:r>
            <a:r>
              <a:rPr lang="en-US" dirty="0" err="1" smtClean="0"/>
              <a:t>msec</a:t>
            </a:r>
            <a:endParaRPr lang="es-AR" dirty="0"/>
          </a:p>
        </p:txBody>
      </p:sp>
      <p:sp>
        <p:nvSpPr>
          <p:cNvPr id="4" name="Slide Number Placeholder 3"/>
          <p:cNvSpPr>
            <a:spLocks noGrp="1"/>
          </p:cNvSpPr>
          <p:nvPr>
            <p:ph type="sldNum" sz="quarter" idx="10"/>
          </p:nvPr>
        </p:nvSpPr>
        <p:spPr/>
        <p:txBody>
          <a:bodyPr/>
          <a:lstStyle/>
          <a:p>
            <a:pPr>
              <a:defRPr/>
            </a:pPr>
            <a:fld id="{1A339347-7E74-400B-A2B0-9B403E3A0090}" type="slidenum">
              <a:rPr lang="es-AR" smtClean="0"/>
              <a:pPr>
                <a:defRPr/>
              </a:pPr>
              <a:t>1</a:t>
            </a:fld>
            <a:endParaRPr lang="es-AR"/>
          </a:p>
        </p:txBody>
      </p:sp>
    </p:spTree>
    <p:extLst>
      <p:ext uri="{BB962C8B-B14F-4D97-AF65-F5344CB8AC3E}">
        <p14:creationId xmlns:p14="http://schemas.microsoft.com/office/powerpoint/2010/main" val="2152665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19203" y="2840569"/>
            <a:ext cx="13817600" cy="1960033"/>
          </a:xfrm>
        </p:spPr>
        <p:txBody>
          <a:bodyPr/>
          <a:lstStyle/>
          <a:p>
            <a:r>
              <a:rPr lang="es-ES_tradnl"/>
              <a:t>Clic para editar título</a:t>
            </a:r>
            <a:endParaRPr lang="es-ES"/>
          </a:p>
        </p:txBody>
      </p:sp>
      <p:sp>
        <p:nvSpPr>
          <p:cNvPr id="3" name="Subtítulo 2"/>
          <p:cNvSpPr>
            <a:spLocks noGrp="1"/>
          </p:cNvSpPr>
          <p:nvPr>
            <p:ph type="subTitle" idx="1"/>
          </p:nvPr>
        </p:nvSpPr>
        <p:spPr>
          <a:xfrm>
            <a:off x="2438400" y="5181600"/>
            <a:ext cx="11379200" cy="23368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F9AA9E4C-82D6-4D27-9F69-AFE80D36CC73}" type="datetimeFigureOut">
              <a:rPr lang="es-ES"/>
              <a:pPr>
                <a:defRPr/>
              </a:pPr>
              <a:t>03/11/2019</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D95B504C-D0A2-452E-B768-A8C679350136}" type="slidenum">
              <a:rPr lang="es-ES"/>
              <a:pPr>
                <a:defRPr/>
              </a:pPr>
              <a:t>‹#›</a:t>
            </a:fld>
            <a:endParaRPr lang="es-ES"/>
          </a:p>
        </p:txBody>
      </p:sp>
      <p:pic>
        <p:nvPicPr>
          <p:cNvPr id="7" name="Imagen 6">
            <a:extLst>
              <a:ext uri="{FF2B5EF4-FFF2-40B4-BE49-F238E27FC236}">
                <a16:creationId xmlns="" xmlns:a16="http://schemas.microsoft.com/office/drawing/2014/main" id="{858162A3-E56A-46D9-943E-59D9FC218E4F}"/>
              </a:ext>
            </a:extLst>
          </p:cNvPr>
          <p:cNvPicPr>
            <a:picLocks noChangeAspect="1"/>
          </p:cNvPicPr>
          <p:nvPr userDrawn="1"/>
        </p:nvPicPr>
        <p:blipFill>
          <a:blip r:embed="rId2"/>
          <a:stretch>
            <a:fillRect/>
          </a:stretch>
        </p:blipFill>
        <p:spPr>
          <a:xfrm>
            <a:off x="3040376" y="40351"/>
            <a:ext cx="3063247" cy="155544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86C7E278-0F68-4F9D-AB00-16DE5779F587}" type="datetimeFigureOut">
              <a:rPr lang="es-ES"/>
              <a:pPr>
                <a:defRPr/>
              </a:pPr>
              <a:t>03/11/2019</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6AF74FBB-75EA-470E-AF06-C64CCEB5ADDA}"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3" y="488951"/>
            <a:ext cx="2057399" cy="10401300"/>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2" y="488951"/>
            <a:ext cx="5901268" cy="10401300"/>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9BE44F35-1C15-4845-BCE8-70B291113D25}" type="datetimeFigureOut">
              <a:rPr lang="es-ES"/>
              <a:pPr>
                <a:defRPr/>
              </a:pPr>
              <a:t>03/11/2019</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F35063AB-DC14-4FCD-92E9-52245D06BB99}"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C8CBD6DC-83D1-44AB-A820-5B77C530D896}" type="datetimeFigureOut">
              <a:rPr lang="es-ES"/>
              <a:pPr>
                <a:defRPr/>
              </a:pPr>
              <a:t>03/11/2019</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AE2A63AE-E7DE-4AC2-A617-1D6A7A8609BC}"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284113" y="5875867"/>
            <a:ext cx="13817600" cy="1816100"/>
          </a:xfrm>
        </p:spPr>
        <p:txBody>
          <a:bodyPr anchor="t"/>
          <a:lstStyle>
            <a:lvl1pPr algn="l">
              <a:defRPr sz="5333" b="1" cap="all"/>
            </a:lvl1pPr>
          </a:lstStyle>
          <a:p>
            <a:r>
              <a:rPr lang="es-ES_tradnl"/>
              <a:t>Clic para editar título</a:t>
            </a:r>
            <a:endParaRPr lang="es-ES"/>
          </a:p>
        </p:txBody>
      </p:sp>
      <p:sp>
        <p:nvSpPr>
          <p:cNvPr id="3" name="Marcador de texto 2"/>
          <p:cNvSpPr>
            <a:spLocks noGrp="1"/>
          </p:cNvSpPr>
          <p:nvPr>
            <p:ph type="body" idx="1"/>
          </p:nvPr>
        </p:nvSpPr>
        <p:spPr>
          <a:xfrm>
            <a:off x="1284113" y="3875622"/>
            <a:ext cx="13817600" cy="2000249"/>
          </a:xfrm>
        </p:spPr>
        <p:txBody>
          <a:bodyPr anchor="b"/>
          <a:lstStyle>
            <a:lvl1pPr marL="0" indent="0">
              <a:buNone/>
              <a:defRPr sz="2667">
                <a:solidFill>
                  <a:schemeClr val="tx1">
                    <a:tint val="75000"/>
                  </a:schemeClr>
                </a:solidFill>
              </a:defRPr>
            </a:lvl1pPr>
            <a:lvl2pPr marL="609570" indent="0">
              <a:buNone/>
              <a:defRPr sz="2400">
                <a:solidFill>
                  <a:schemeClr val="tx1">
                    <a:tint val="75000"/>
                  </a:schemeClr>
                </a:solidFill>
              </a:defRPr>
            </a:lvl2pPr>
            <a:lvl3pPr marL="1219140" indent="0">
              <a:buNone/>
              <a:defRPr sz="2133">
                <a:solidFill>
                  <a:schemeClr val="tx1">
                    <a:tint val="75000"/>
                  </a:schemeClr>
                </a:solidFill>
              </a:defRPr>
            </a:lvl3pPr>
            <a:lvl4pPr marL="1828709" indent="0">
              <a:buNone/>
              <a:defRPr sz="1867">
                <a:solidFill>
                  <a:schemeClr val="tx1">
                    <a:tint val="75000"/>
                  </a:schemeClr>
                </a:solidFill>
              </a:defRPr>
            </a:lvl4pPr>
            <a:lvl5pPr marL="2438278" indent="0">
              <a:buNone/>
              <a:defRPr sz="1867">
                <a:solidFill>
                  <a:schemeClr val="tx1">
                    <a:tint val="75000"/>
                  </a:schemeClr>
                </a:solidFill>
              </a:defRPr>
            </a:lvl5pPr>
            <a:lvl6pPr marL="3047848" indent="0">
              <a:buNone/>
              <a:defRPr sz="1867">
                <a:solidFill>
                  <a:schemeClr val="tx1">
                    <a:tint val="75000"/>
                  </a:schemeClr>
                </a:solidFill>
              </a:defRPr>
            </a:lvl6pPr>
            <a:lvl7pPr marL="3657418" indent="0">
              <a:buNone/>
              <a:defRPr sz="1867">
                <a:solidFill>
                  <a:schemeClr val="tx1">
                    <a:tint val="75000"/>
                  </a:schemeClr>
                </a:solidFill>
              </a:defRPr>
            </a:lvl7pPr>
            <a:lvl8pPr marL="4266987" indent="0">
              <a:buNone/>
              <a:defRPr sz="1867">
                <a:solidFill>
                  <a:schemeClr val="tx1">
                    <a:tint val="75000"/>
                  </a:schemeClr>
                </a:solidFill>
              </a:defRPr>
            </a:lvl8pPr>
            <a:lvl9pPr marL="4876557" indent="0">
              <a:buNone/>
              <a:defRPr sz="1867">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8EB584B7-3151-460D-A19F-A98E9F5C2C29}" type="datetimeFigureOut">
              <a:rPr lang="es-ES"/>
              <a:pPr>
                <a:defRPr/>
              </a:pPr>
              <a:t>03/11/2019</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D58F2314-5305-4B5B-989C-E41BE4070505}"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2844804"/>
            <a:ext cx="3979333" cy="80454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707468" y="2844804"/>
            <a:ext cx="3979333" cy="80454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3"/>
          <p:cNvSpPr>
            <a:spLocks noGrp="1"/>
          </p:cNvSpPr>
          <p:nvPr>
            <p:ph type="dt" sz="half" idx="10"/>
          </p:nvPr>
        </p:nvSpPr>
        <p:spPr/>
        <p:txBody>
          <a:bodyPr/>
          <a:lstStyle>
            <a:lvl1pPr>
              <a:defRPr/>
            </a:lvl1pPr>
          </a:lstStyle>
          <a:p>
            <a:pPr>
              <a:defRPr/>
            </a:pPr>
            <a:fld id="{50D7BDF4-062B-4155-8111-2335E1DD8961}" type="datetimeFigureOut">
              <a:rPr lang="es-ES"/>
              <a:pPr>
                <a:defRPr/>
              </a:pPr>
              <a:t>03/11/2019</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FB666882-EBEE-4CFC-A084-D5E52BDB87ED}"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12800" y="366184"/>
            <a:ext cx="14630400" cy="1524000"/>
          </a:xfr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812800" y="2046817"/>
            <a:ext cx="7182557" cy="853016"/>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s-ES_tradnl"/>
              <a:t>Haga clic para modificar el estilo de texto del patrón</a:t>
            </a:r>
          </a:p>
        </p:txBody>
      </p:sp>
      <p:sp>
        <p:nvSpPr>
          <p:cNvPr id="4" name="Marcador de contenido 3"/>
          <p:cNvSpPr>
            <a:spLocks noGrp="1"/>
          </p:cNvSpPr>
          <p:nvPr>
            <p:ph sz="half" idx="2"/>
          </p:nvPr>
        </p:nvSpPr>
        <p:spPr>
          <a:xfrm>
            <a:off x="812800" y="2899833"/>
            <a:ext cx="7182557"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8257824" y="2046817"/>
            <a:ext cx="7185376" cy="853016"/>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8257824" y="2899833"/>
            <a:ext cx="7185376"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3"/>
          <p:cNvSpPr>
            <a:spLocks noGrp="1"/>
          </p:cNvSpPr>
          <p:nvPr>
            <p:ph type="dt" sz="half" idx="10"/>
          </p:nvPr>
        </p:nvSpPr>
        <p:spPr/>
        <p:txBody>
          <a:bodyPr/>
          <a:lstStyle>
            <a:lvl1pPr>
              <a:defRPr/>
            </a:lvl1pPr>
          </a:lstStyle>
          <a:p>
            <a:pPr>
              <a:defRPr/>
            </a:pPr>
            <a:fld id="{5701F587-BDCB-4988-B45A-EAE1760121DC}" type="datetimeFigureOut">
              <a:rPr lang="es-ES"/>
              <a:pPr>
                <a:defRPr/>
              </a:pPr>
              <a:t>03/11/2019</a:t>
            </a:fld>
            <a:endParaRPr lang="es-ES"/>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pPr>
              <a:defRPr/>
            </a:pPr>
            <a:fld id="{DDF4D0F1-9DEB-4E3C-BA57-365A1F6DFE22}"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94565254-4267-49F2-8105-A7F3430F5E6F}" type="datetimeFigureOut">
              <a:rPr lang="es-ES"/>
              <a:pPr>
                <a:defRPr/>
              </a:pPr>
              <a:t>03/11/2019</a:t>
            </a:fld>
            <a:endParaRPr lang="es-ES"/>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pPr>
              <a:defRPr/>
            </a:pPr>
            <a:fld id="{E59BBD2F-00A8-4812-8FAE-01167D476959}"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9C578E07-F5B0-4265-8B4C-8D6A344F5FBC}" type="datetimeFigureOut">
              <a:rPr lang="es-ES"/>
              <a:pPr>
                <a:defRPr/>
              </a:pPr>
              <a:t>03/11/2019</a:t>
            </a:fld>
            <a:endParaRPr lang="es-ES"/>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pPr>
              <a:defRPr/>
            </a:pPr>
            <a:fld id="{F6D12657-D2B5-4FD6-A12C-7D34C3263107}"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12800" y="364067"/>
            <a:ext cx="5348112" cy="1549400"/>
          </a:xfrm>
        </p:spPr>
        <p:txBody>
          <a:bodyPr anchor="b"/>
          <a:lstStyle>
            <a:lvl1pPr algn="l">
              <a:defRPr sz="2667" b="1"/>
            </a:lvl1pPr>
          </a:lstStyle>
          <a:p>
            <a:r>
              <a:rPr lang="es-ES_tradnl"/>
              <a:t>Clic para editar título</a:t>
            </a:r>
            <a:endParaRPr lang="es-ES"/>
          </a:p>
        </p:txBody>
      </p:sp>
      <p:sp>
        <p:nvSpPr>
          <p:cNvPr id="3" name="Marcador de contenido 2"/>
          <p:cNvSpPr>
            <a:spLocks noGrp="1"/>
          </p:cNvSpPr>
          <p:nvPr>
            <p:ph idx="1"/>
          </p:nvPr>
        </p:nvSpPr>
        <p:spPr>
          <a:xfrm>
            <a:off x="6355648" y="364071"/>
            <a:ext cx="9087555"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812800" y="1913471"/>
            <a:ext cx="5348112" cy="6254751"/>
          </a:xfrm>
        </p:spPr>
        <p:txBody>
          <a:bodyPr/>
          <a:lstStyle>
            <a:lvl1pPr marL="0" indent="0">
              <a:buNone/>
              <a:defRPr sz="1867"/>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077C03E1-A697-4406-AB48-133C99B90673}" type="datetimeFigureOut">
              <a:rPr lang="es-ES"/>
              <a:pPr>
                <a:defRPr/>
              </a:pPr>
              <a:t>03/11/2019</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79F6EFCB-CA5E-4B7A-9D58-BCDEF1A8B233}"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186289" y="6400804"/>
            <a:ext cx="9753600" cy="755651"/>
          </a:xfrm>
        </p:spPr>
        <p:txBody>
          <a:bodyPr anchor="b"/>
          <a:lstStyle>
            <a:lvl1pPr algn="l">
              <a:defRPr sz="2667" b="1"/>
            </a:lvl1pPr>
          </a:lstStyle>
          <a:p>
            <a:r>
              <a:rPr lang="es-ES_tradnl"/>
              <a:t>Clic para editar título</a:t>
            </a:r>
            <a:endParaRPr lang="es-ES"/>
          </a:p>
        </p:txBody>
      </p:sp>
      <p:sp>
        <p:nvSpPr>
          <p:cNvPr id="3" name="Marcador de posición de imagen 2"/>
          <p:cNvSpPr>
            <a:spLocks noGrp="1"/>
          </p:cNvSpPr>
          <p:nvPr>
            <p:ph type="pic" idx="1"/>
          </p:nvPr>
        </p:nvSpPr>
        <p:spPr>
          <a:xfrm>
            <a:off x="3186289" y="817033"/>
            <a:ext cx="9753600" cy="5486400"/>
          </a:xfrm>
        </p:spPr>
        <p:txBody>
          <a:bodyPr/>
          <a:lstStyle>
            <a:lvl1pPr marL="0" indent="0">
              <a:buNone/>
              <a:defRPr sz="4267"/>
            </a:lvl1pPr>
            <a:lvl2pPr marL="609570" indent="0">
              <a:buNone/>
              <a:defRPr sz="3733"/>
            </a:lvl2pPr>
            <a:lvl3pPr marL="1219140" indent="0">
              <a:buNone/>
              <a:defRPr sz="3200"/>
            </a:lvl3pPr>
            <a:lvl4pPr marL="1828709" indent="0">
              <a:buNone/>
              <a:defRPr sz="2667"/>
            </a:lvl4pPr>
            <a:lvl5pPr marL="2438278" indent="0">
              <a:buNone/>
              <a:defRPr sz="2667"/>
            </a:lvl5pPr>
            <a:lvl6pPr marL="3047848" indent="0">
              <a:buNone/>
              <a:defRPr sz="2667"/>
            </a:lvl6pPr>
            <a:lvl7pPr marL="3657418" indent="0">
              <a:buNone/>
              <a:defRPr sz="2667"/>
            </a:lvl7pPr>
            <a:lvl8pPr marL="4266987" indent="0">
              <a:buNone/>
              <a:defRPr sz="2667"/>
            </a:lvl8pPr>
            <a:lvl9pPr marL="4876557" indent="0">
              <a:buNone/>
              <a:defRPr sz="2667"/>
            </a:lvl9pPr>
          </a:lstStyle>
          <a:p>
            <a:pPr lvl="0"/>
            <a:endParaRPr lang="es-ES" noProof="0"/>
          </a:p>
        </p:txBody>
      </p:sp>
      <p:sp>
        <p:nvSpPr>
          <p:cNvPr id="4" name="Marcador de texto 3"/>
          <p:cNvSpPr>
            <a:spLocks noGrp="1"/>
          </p:cNvSpPr>
          <p:nvPr>
            <p:ph type="body" sz="half" idx="2"/>
          </p:nvPr>
        </p:nvSpPr>
        <p:spPr>
          <a:xfrm>
            <a:off x="3186289" y="7156455"/>
            <a:ext cx="9753600" cy="1073149"/>
          </a:xfrm>
        </p:spPr>
        <p:txBody>
          <a:bodyPr/>
          <a:lstStyle>
            <a:lvl1pPr marL="0" indent="0">
              <a:buNone/>
              <a:defRPr sz="1867"/>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57F731B0-B3DC-4817-8BC5-A5FB238CB2DC}" type="datetimeFigureOut">
              <a:rPr lang="es-ES"/>
              <a:pPr>
                <a:defRPr/>
              </a:pPr>
              <a:t>03/11/2019</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EDF73354-EED7-4E4D-85C8-23E1A7C00034}"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652463"/>
            <a:ext cx="8229600" cy="2708275"/>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3792538"/>
            <a:ext cx="8229600" cy="10728325"/>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15068550"/>
            <a:ext cx="2133600" cy="863600"/>
          </a:xfrm>
          <a:prstGeom prst="rect">
            <a:avLst/>
          </a:prstGeom>
        </p:spPr>
        <p:txBody>
          <a:bodyPr vert="horz" lIns="91440" tIns="45720" rIns="91440" bIns="45720" rtlCol="0" anchor="ctr"/>
          <a:lstStyle>
            <a:lvl1pPr algn="l" fontAlgn="auto">
              <a:spcBef>
                <a:spcPts val="0"/>
              </a:spcBef>
              <a:spcAft>
                <a:spcPts val="0"/>
              </a:spcAft>
              <a:defRPr sz="1600" smtClean="0">
                <a:solidFill>
                  <a:schemeClr val="tx1">
                    <a:tint val="75000"/>
                  </a:schemeClr>
                </a:solidFill>
                <a:latin typeface="+mn-lt"/>
                <a:cs typeface="+mn-cs"/>
              </a:defRPr>
            </a:lvl1pPr>
          </a:lstStyle>
          <a:p>
            <a:pPr>
              <a:defRPr/>
            </a:pPr>
            <a:fld id="{7E7685D3-3071-4D1B-8405-15D057BEFAAD}" type="datetimeFigureOut">
              <a:rPr lang="es-ES"/>
              <a:pPr>
                <a:defRPr/>
              </a:pPr>
              <a:t>03/11/2019</a:t>
            </a:fld>
            <a:endParaRPr lang="es-ES"/>
          </a:p>
        </p:txBody>
      </p:sp>
      <p:sp>
        <p:nvSpPr>
          <p:cNvPr id="5" name="Marcador de pie de página 4"/>
          <p:cNvSpPr>
            <a:spLocks noGrp="1"/>
          </p:cNvSpPr>
          <p:nvPr>
            <p:ph type="ftr" sz="quarter" idx="3"/>
          </p:nvPr>
        </p:nvSpPr>
        <p:spPr>
          <a:xfrm>
            <a:off x="3124200" y="15068550"/>
            <a:ext cx="2895600" cy="863600"/>
          </a:xfrm>
          <a:prstGeom prst="rect">
            <a:avLst/>
          </a:prstGeom>
        </p:spPr>
        <p:txBody>
          <a:bodyPr vert="horz" lIns="91440" tIns="45720" rIns="91440" bIns="45720" rtlCol="0" anchor="ctr"/>
          <a:lstStyle>
            <a:lvl1pPr algn="ctr" fontAlgn="auto">
              <a:spcBef>
                <a:spcPts val="0"/>
              </a:spcBef>
              <a:spcAft>
                <a:spcPts val="0"/>
              </a:spcAft>
              <a:defRPr sz="1600">
                <a:solidFill>
                  <a:schemeClr val="tx1">
                    <a:tint val="75000"/>
                  </a:schemeClr>
                </a:solidFill>
                <a:latin typeface="+mn-lt"/>
                <a:cs typeface="+mn-cs"/>
              </a:defRPr>
            </a:lvl1pPr>
          </a:lstStyle>
          <a:p>
            <a:pPr>
              <a:defRPr/>
            </a:pPr>
            <a:endParaRPr lang="es-ES"/>
          </a:p>
        </p:txBody>
      </p:sp>
      <p:sp>
        <p:nvSpPr>
          <p:cNvPr id="6" name="Marcador de número de diapositiva 5"/>
          <p:cNvSpPr>
            <a:spLocks noGrp="1"/>
          </p:cNvSpPr>
          <p:nvPr>
            <p:ph type="sldNum" sz="quarter" idx="4"/>
          </p:nvPr>
        </p:nvSpPr>
        <p:spPr>
          <a:xfrm>
            <a:off x="6553200" y="15068550"/>
            <a:ext cx="2133600" cy="863600"/>
          </a:xfrm>
          <a:prstGeom prst="rect">
            <a:avLst/>
          </a:prstGeom>
        </p:spPr>
        <p:txBody>
          <a:bodyPr vert="horz" lIns="91440" tIns="45720" rIns="91440" bIns="45720" rtlCol="0" anchor="ctr"/>
          <a:lstStyle>
            <a:lvl1pPr algn="r" fontAlgn="auto">
              <a:spcBef>
                <a:spcPts val="0"/>
              </a:spcBef>
              <a:spcAft>
                <a:spcPts val="0"/>
              </a:spcAft>
              <a:defRPr sz="1600" smtClean="0">
                <a:solidFill>
                  <a:schemeClr val="tx1">
                    <a:tint val="75000"/>
                  </a:schemeClr>
                </a:solidFill>
                <a:latin typeface="+mn-lt"/>
                <a:cs typeface="+mn-cs"/>
              </a:defRPr>
            </a:lvl1pPr>
          </a:lstStyle>
          <a:p>
            <a:pPr>
              <a:defRPr/>
            </a:pPr>
            <a:fld id="{85AD7AE3-8275-420D-9E34-84C7C128ED10}"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608013" rtl="0" fontAlgn="base">
        <a:spcBef>
          <a:spcPct val="0"/>
        </a:spcBef>
        <a:spcAft>
          <a:spcPct val="0"/>
        </a:spcAft>
        <a:defRPr sz="5800" kern="1200">
          <a:solidFill>
            <a:schemeClr val="tx1"/>
          </a:solidFill>
          <a:latin typeface="+mj-lt"/>
          <a:ea typeface="+mj-ea"/>
          <a:cs typeface="+mj-cs"/>
        </a:defRPr>
      </a:lvl1pPr>
      <a:lvl2pPr algn="ctr" defTabSz="608013" rtl="0" fontAlgn="base">
        <a:spcBef>
          <a:spcPct val="0"/>
        </a:spcBef>
        <a:spcAft>
          <a:spcPct val="0"/>
        </a:spcAft>
        <a:defRPr sz="5800">
          <a:solidFill>
            <a:schemeClr val="tx1"/>
          </a:solidFill>
          <a:latin typeface="Calibri" pitchFamily="34" charset="0"/>
        </a:defRPr>
      </a:lvl2pPr>
      <a:lvl3pPr algn="ctr" defTabSz="608013" rtl="0" fontAlgn="base">
        <a:spcBef>
          <a:spcPct val="0"/>
        </a:spcBef>
        <a:spcAft>
          <a:spcPct val="0"/>
        </a:spcAft>
        <a:defRPr sz="5800">
          <a:solidFill>
            <a:schemeClr val="tx1"/>
          </a:solidFill>
          <a:latin typeface="Calibri" pitchFamily="34" charset="0"/>
        </a:defRPr>
      </a:lvl3pPr>
      <a:lvl4pPr algn="ctr" defTabSz="608013" rtl="0" fontAlgn="base">
        <a:spcBef>
          <a:spcPct val="0"/>
        </a:spcBef>
        <a:spcAft>
          <a:spcPct val="0"/>
        </a:spcAft>
        <a:defRPr sz="5800">
          <a:solidFill>
            <a:schemeClr val="tx1"/>
          </a:solidFill>
          <a:latin typeface="Calibri" pitchFamily="34" charset="0"/>
        </a:defRPr>
      </a:lvl4pPr>
      <a:lvl5pPr algn="ctr" defTabSz="608013" rtl="0" fontAlgn="base">
        <a:spcBef>
          <a:spcPct val="0"/>
        </a:spcBef>
        <a:spcAft>
          <a:spcPct val="0"/>
        </a:spcAft>
        <a:defRPr sz="5800">
          <a:solidFill>
            <a:schemeClr val="tx1"/>
          </a:solidFill>
          <a:latin typeface="Calibri" pitchFamily="34" charset="0"/>
        </a:defRPr>
      </a:lvl5pPr>
      <a:lvl6pPr marL="457200" algn="ctr" defTabSz="608013" rtl="0" fontAlgn="base">
        <a:spcBef>
          <a:spcPct val="0"/>
        </a:spcBef>
        <a:spcAft>
          <a:spcPct val="0"/>
        </a:spcAft>
        <a:defRPr sz="5800">
          <a:solidFill>
            <a:schemeClr val="tx1"/>
          </a:solidFill>
          <a:latin typeface="Calibri" pitchFamily="34" charset="0"/>
        </a:defRPr>
      </a:lvl6pPr>
      <a:lvl7pPr marL="914400" algn="ctr" defTabSz="608013" rtl="0" fontAlgn="base">
        <a:spcBef>
          <a:spcPct val="0"/>
        </a:spcBef>
        <a:spcAft>
          <a:spcPct val="0"/>
        </a:spcAft>
        <a:defRPr sz="5800">
          <a:solidFill>
            <a:schemeClr val="tx1"/>
          </a:solidFill>
          <a:latin typeface="Calibri" pitchFamily="34" charset="0"/>
        </a:defRPr>
      </a:lvl7pPr>
      <a:lvl8pPr marL="1371600" algn="ctr" defTabSz="608013" rtl="0" fontAlgn="base">
        <a:spcBef>
          <a:spcPct val="0"/>
        </a:spcBef>
        <a:spcAft>
          <a:spcPct val="0"/>
        </a:spcAft>
        <a:defRPr sz="5800">
          <a:solidFill>
            <a:schemeClr val="tx1"/>
          </a:solidFill>
          <a:latin typeface="Calibri" pitchFamily="34" charset="0"/>
        </a:defRPr>
      </a:lvl8pPr>
      <a:lvl9pPr marL="1828800" algn="ctr" defTabSz="608013" rtl="0" fontAlgn="base">
        <a:spcBef>
          <a:spcPct val="0"/>
        </a:spcBef>
        <a:spcAft>
          <a:spcPct val="0"/>
        </a:spcAft>
        <a:defRPr sz="5800">
          <a:solidFill>
            <a:schemeClr val="tx1"/>
          </a:solidFill>
          <a:latin typeface="Calibri" pitchFamily="34" charset="0"/>
        </a:defRPr>
      </a:lvl9pPr>
    </p:titleStyle>
    <p:bodyStyle>
      <a:lvl1pPr marL="455613" indent="-455613" algn="l" defTabSz="608013" rtl="0" fontAlgn="base">
        <a:spcBef>
          <a:spcPct val="20000"/>
        </a:spcBef>
        <a:spcAft>
          <a:spcPct val="0"/>
        </a:spcAft>
        <a:buFont typeface="Arial" charset="0"/>
        <a:buChar char="•"/>
        <a:defRPr sz="4200" kern="1200">
          <a:solidFill>
            <a:schemeClr val="tx1"/>
          </a:solidFill>
          <a:latin typeface="+mn-lt"/>
          <a:ea typeface="+mn-ea"/>
          <a:cs typeface="+mn-cs"/>
        </a:defRPr>
      </a:lvl1pPr>
      <a:lvl2pPr marL="989013" indent="-379413" algn="l" defTabSz="608013" rtl="0" fontAlgn="base">
        <a:spcBef>
          <a:spcPct val="20000"/>
        </a:spcBef>
        <a:spcAft>
          <a:spcPct val="0"/>
        </a:spcAft>
        <a:buFont typeface="Arial" charset="0"/>
        <a:buChar char="–"/>
        <a:defRPr sz="3700" kern="1200">
          <a:solidFill>
            <a:schemeClr val="tx1"/>
          </a:solidFill>
          <a:latin typeface="+mn-lt"/>
          <a:ea typeface="+mn-ea"/>
          <a:cs typeface="+mn-cs"/>
        </a:defRPr>
      </a:lvl2pPr>
      <a:lvl3pPr marL="1522413" indent="-303213" algn="l" defTabSz="608013" rtl="0" fontAlgn="base">
        <a:spcBef>
          <a:spcPct val="20000"/>
        </a:spcBef>
        <a:spcAft>
          <a:spcPct val="0"/>
        </a:spcAft>
        <a:buFont typeface="Arial" charset="0"/>
        <a:buChar char="•"/>
        <a:defRPr sz="3200" kern="1200">
          <a:solidFill>
            <a:schemeClr val="tx1"/>
          </a:solidFill>
          <a:latin typeface="+mn-lt"/>
          <a:ea typeface="+mn-ea"/>
          <a:cs typeface="+mn-cs"/>
        </a:defRPr>
      </a:lvl3pPr>
      <a:lvl4pPr marL="2132013" indent="-303213" algn="l" defTabSz="608013" rtl="0" fontAlgn="base">
        <a:spcBef>
          <a:spcPct val="20000"/>
        </a:spcBef>
        <a:spcAft>
          <a:spcPct val="0"/>
        </a:spcAft>
        <a:buFont typeface="Arial" charset="0"/>
        <a:buChar char="–"/>
        <a:defRPr sz="2600" kern="1200">
          <a:solidFill>
            <a:schemeClr val="tx1"/>
          </a:solidFill>
          <a:latin typeface="+mn-lt"/>
          <a:ea typeface="+mn-ea"/>
          <a:cs typeface="+mn-cs"/>
        </a:defRPr>
      </a:lvl4pPr>
      <a:lvl5pPr marL="2741613" indent="-303213" algn="l" defTabSz="608013" rtl="0" fontAlgn="base">
        <a:spcBef>
          <a:spcPct val="20000"/>
        </a:spcBef>
        <a:spcAft>
          <a:spcPct val="0"/>
        </a:spcAft>
        <a:buFont typeface="Arial" charset="0"/>
        <a:buChar char="»"/>
        <a:defRPr sz="2600" kern="1200">
          <a:solidFill>
            <a:schemeClr val="tx1"/>
          </a:solidFill>
          <a:latin typeface="+mn-lt"/>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s-E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 y="-12357"/>
            <a:ext cx="9143998" cy="16255999"/>
          </a:xfrm>
          <a:prstGeom prst="rect">
            <a:avLst/>
          </a:prstGeom>
        </p:spPr>
      </p:pic>
      <p:sp>
        <p:nvSpPr>
          <p:cNvPr id="6" name="CuadroTexto 5"/>
          <p:cNvSpPr txBox="1"/>
          <p:nvPr/>
        </p:nvSpPr>
        <p:spPr>
          <a:xfrm>
            <a:off x="169917" y="990055"/>
            <a:ext cx="8856921" cy="1815882"/>
          </a:xfrm>
          <a:prstGeom prst="rect">
            <a:avLst/>
          </a:prstGeom>
          <a:noFill/>
          <a:ln>
            <a:solidFill>
              <a:schemeClr val="tx1"/>
            </a:solidFill>
          </a:ln>
        </p:spPr>
        <p:txBody>
          <a:bodyPr wrap="square">
            <a:spAutoFit/>
          </a:bodyPr>
          <a:lstStyle/>
          <a:p>
            <a:pPr algn="ctr"/>
            <a:r>
              <a:rPr lang="en-US" sz="2400" b="1" dirty="0">
                <a:solidFill>
                  <a:srgbClr val="1506DC"/>
                </a:solidFill>
                <a:latin typeface="Calibri" pitchFamily="34" charset="0"/>
              </a:rPr>
              <a:t>SYNCHROMAX II ® EVALUATION AND OPTIMIZATION OF ELECTRICAL DYSSYNCHRONY INDEX IN PATIENTS WITH CARDIAC RESYNCHRONIZATION </a:t>
            </a:r>
            <a:r>
              <a:rPr lang="en-US" sz="2400" b="1" dirty="0" smtClean="0">
                <a:solidFill>
                  <a:srgbClr val="1506DC"/>
                </a:solidFill>
                <a:latin typeface="Calibri" pitchFamily="34" charset="0"/>
              </a:rPr>
              <a:t>THERAPY.</a:t>
            </a:r>
          </a:p>
          <a:p>
            <a:pPr algn="ctr"/>
            <a:r>
              <a:rPr lang="es-ES" sz="2000" dirty="0" smtClean="0">
                <a:latin typeface="Calibri" pitchFamily="34" charset="0"/>
              </a:rPr>
              <a:t>Ortega DF, </a:t>
            </a:r>
            <a:r>
              <a:rPr lang="es-ES" sz="2000" dirty="0">
                <a:latin typeface="Calibri" pitchFamily="34" charset="0"/>
              </a:rPr>
              <a:t>Barja </a:t>
            </a:r>
            <a:r>
              <a:rPr lang="es-ES" sz="2000" dirty="0" smtClean="0">
                <a:latin typeface="Calibri" pitchFamily="34" charset="0"/>
              </a:rPr>
              <a:t>LD, </a:t>
            </a:r>
            <a:r>
              <a:rPr lang="es-ES" sz="2000" dirty="0" err="1" smtClean="0">
                <a:latin typeface="Calibri" pitchFamily="34" charset="0"/>
              </a:rPr>
              <a:t>Logarzo</a:t>
            </a:r>
            <a:r>
              <a:rPr lang="es-ES" sz="2000" dirty="0" smtClean="0">
                <a:latin typeface="Calibri" pitchFamily="34" charset="0"/>
              </a:rPr>
              <a:t> EA, </a:t>
            </a:r>
            <a:r>
              <a:rPr lang="es-ES" sz="2000" u="sng" dirty="0" smtClean="0">
                <a:latin typeface="Calibri" pitchFamily="34" charset="0"/>
              </a:rPr>
              <a:t>Paolucci A</a:t>
            </a:r>
            <a:r>
              <a:rPr lang="es-ES" sz="2000" dirty="0" smtClean="0">
                <a:latin typeface="Calibri" pitchFamily="34" charset="0"/>
              </a:rPr>
              <a:t>, </a:t>
            </a:r>
            <a:r>
              <a:rPr lang="es-ES" sz="2000" dirty="0" err="1" smtClean="0">
                <a:latin typeface="Calibri" pitchFamily="34" charset="0"/>
              </a:rPr>
              <a:t>Mangani</a:t>
            </a:r>
            <a:r>
              <a:rPr lang="es-ES" sz="2000" dirty="0" smtClean="0">
                <a:latin typeface="Calibri" pitchFamily="34" charset="0"/>
              </a:rPr>
              <a:t> N, </a:t>
            </a:r>
            <a:r>
              <a:rPr lang="es-ES" sz="2000" dirty="0" err="1">
                <a:latin typeface="Calibri" pitchFamily="34" charset="0"/>
              </a:rPr>
              <a:t>Aboy</a:t>
            </a:r>
            <a:r>
              <a:rPr lang="es-ES" sz="2000" dirty="0">
                <a:latin typeface="Calibri" pitchFamily="34" charset="0"/>
              </a:rPr>
              <a:t> </a:t>
            </a:r>
            <a:r>
              <a:rPr lang="es-ES" sz="2000" dirty="0" smtClean="0">
                <a:latin typeface="Calibri" pitchFamily="34" charset="0"/>
              </a:rPr>
              <a:t>J, </a:t>
            </a:r>
            <a:r>
              <a:rPr lang="es-ES" sz="2000" dirty="0" err="1" smtClean="0">
                <a:latin typeface="Calibri" pitchFamily="34" charset="0"/>
              </a:rPr>
              <a:t>Revollo</a:t>
            </a:r>
            <a:r>
              <a:rPr lang="es-ES" sz="2000" dirty="0" smtClean="0">
                <a:latin typeface="Calibri" pitchFamily="34" charset="0"/>
              </a:rPr>
              <a:t> G. </a:t>
            </a:r>
          </a:p>
          <a:p>
            <a:pPr algn="ctr"/>
            <a:r>
              <a:rPr lang="es-AR" sz="2000" dirty="0" smtClean="0">
                <a:latin typeface="Calibri" pitchFamily="34" charset="0"/>
              </a:rPr>
              <a:t>Clínica </a:t>
            </a:r>
            <a:r>
              <a:rPr lang="es-AR" sz="2000" dirty="0">
                <a:latin typeface="Calibri" pitchFamily="34" charset="0"/>
              </a:rPr>
              <a:t>San Camilo, </a:t>
            </a:r>
            <a:r>
              <a:rPr lang="es-AR" sz="2000" dirty="0" smtClean="0">
                <a:latin typeface="Calibri" pitchFamily="34" charset="0"/>
              </a:rPr>
              <a:t>Ciudad </a:t>
            </a:r>
            <a:r>
              <a:rPr lang="es-AR" sz="2000" dirty="0">
                <a:latin typeface="Calibri" pitchFamily="34" charset="0"/>
              </a:rPr>
              <a:t>de Buenos </a:t>
            </a:r>
            <a:r>
              <a:rPr lang="es-AR" sz="2000" dirty="0" smtClean="0">
                <a:latin typeface="Calibri" pitchFamily="34" charset="0"/>
              </a:rPr>
              <a:t>Aires. FIBA. </a:t>
            </a:r>
            <a:endParaRPr lang="es-ES" sz="2000" dirty="0">
              <a:latin typeface="Calibri" pitchFamily="34" charset="0"/>
            </a:endParaRPr>
          </a:p>
        </p:txBody>
      </p:sp>
      <p:sp>
        <p:nvSpPr>
          <p:cNvPr id="7" name="CuadroTexto 6"/>
          <p:cNvSpPr txBox="1"/>
          <p:nvPr/>
        </p:nvSpPr>
        <p:spPr>
          <a:xfrm>
            <a:off x="170134" y="2864713"/>
            <a:ext cx="8856921" cy="1938992"/>
          </a:xfrm>
          <a:prstGeom prst="rect">
            <a:avLst/>
          </a:prstGeom>
          <a:noFill/>
          <a:ln>
            <a:solidFill>
              <a:schemeClr val="tx1"/>
            </a:solidFill>
          </a:ln>
        </p:spPr>
        <p:txBody>
          <a:bodyPr wrap="square" rtlCol="0">
            <a:spAutoFit/>
          </a:bodyPr>
          <a:lstStyle/>
          <a:p>
            <a:pPr algn="ctr" defTabSz="1219140">
              <a:defRPr/>
            </a:pPr>
            <a:r>
              <a:rPr lang="en-US" sz="2000" b="1" u="sng" kern="0" dirty="0" smtClean="0">
                <a:solidFill>
                  <a:srgbClr val="1506DC"/>
                </a:solidFill>
                <a:latin typeface="+mj-lt"/>
                <a:cs typeface="Rockwell"/>
              </a:rPr>
              <a:t>INTRODUCTION:</a:t>
            </a:r>
            <a:r>
              <a:rPr lang="en-US" sz="2000" b="1" kern="0" dirty="0" smtClean="0">
                <a:solidFill>
                  <a:srgbClr val="1506DC"/>
                </a:solidFill>
                <a:latin typeface="+mj-lt"/>
                <a:cs typeface="Rockwell"/>
              </a:rPr>
              <a:t> CRT is </a:t>
            </a:r>
            <a:r>
              <a:rPr lang="en-US" sz="2000" b="1" kern="0" dirty="0">
                <a:solidFill>
                  <a:srgbClr val="1506DC"/>
                </a:solidFill>
                <a:latin typeface="+mj-lt"/>
                <a:cs typeface="Rockwell"/>
              </a:rPr>
              <a:t>designed to achieve simultaneous contraction of the septum and LV lateral wall to avoid the deleterious effects of LBBB in patients with heart failure. At present there is not a "gold standard" method for CRT optimization. We present a noninvasive method for assessing cardiac electrical synchrony (Sy). The clinical application of this system in CRT allows a quick and noninvasive method to select the optimal </a:t>
            </a:r>
            <a:r>
              <a:rPr lang="en-US" sz="2000" b="1" kern="0" dirty="0" err="1">
                <a:solidFill>
                  <a:srgbClr val="1506DC"/>
                </a:solidFill>
                <a:latin typeface="+mj-lt"/>
                <a:cs typeface="Rockwell"/>
              </a:rPr>
              <a:t>interventricular</a:t>
            </a:r>
            <a:r>
              <a:rPr lang="en-US" sz="2000" b="1" kern="0" dirty="0">
                <a:solidFill>
                  <a:srgbClr val="1506DC"/>
                </a:solidFill>
                <a:latin typeface="+mj-lt"/>
                <a:cs typeface="Rockwell"/>
              </a:rPr>
              <a:t> interval (IVI</a:t>
            </a:r>
            <a:r>
              <a:rPr lang="en-US" sz="2000" b="1" kern="0" dirty="0" smtClean="0">
                <a:solidFill>
                  <a:srgbClr val="1506DC"/>
                </a:solidFill>
                <a:latin typeface="+mj-lt"/>
                <a:cs typeface="Rockwell"/>
              </a:rPr>
              <a:t>) pacing.</a:t>
            </a:r>
            <a:endParaRPr lang="es-ES" sz="2000" kern="0" dirty="0">
              <a:solidFill>
                <a:schemeClr val="tx1">
                  <a:lumMod val="75000"/>
                  <a:lumOff val="25000"/>
                </a:schemeClr>
              </a:solidFill>
              <a:latin typeface="+mj-lt"/>
              <a:cs typeface="Rockwell"/>
            </a:endParaRPr>
          </a:p>
        </p:txBody>
      </p:sp>
      <p:sp>
        <p:nvSpPr>
          <p:cNvPr id="8" name="CuadroTexto 7"/>
          <p:cNvSpPr txBox="1"/>
          <p:nvPr/>
        </p:nvSpPr>
        <p:spPr>
          <a:xfrm>
            <a:off x="169917" y="4874630"/>
            <a:ext cx="8856921" cy="1015663"/>
          </a:xfrm>
          <a:prstGeom prst="rect">
            <a:avLst/>
          </a:prstGeom>
          <a:noFill/>
          <a:ln>
            <a:solidFill>
              <a:schemeClr val="tx1"/>
            </a:solidFill>
          </a:ln>
        </p:spPr>
        <p:txBody>
          <a:bodyPr wrap="square" rtlCol="0">
            <a:spAutoFit/>
          </a:bodyPr>
          <a:lstStyle/>
          <a:p>
            <a:pPr algn="ctr" defTabSz="1219140">
              <a:defRPr/>
            </a:pPr>
            <a:r>
              <a:rPr lang="es-ES" sz="2000" b="1" u="sng" kern="0" dirty="0" smtClean="0">
                <a:solidFill>
                  <a:srgbClr val="1506DC"/>
                </a:solidFill>
                <a:latin typeface="+mj-lt"/>
                <a:cs typeface="Rockwell"/>
              </a:rPr>
              <a:t>OBJECTIVES:</a:t>
            </a:r>
            <a:r>
              <a:rPr lang="es-ES" sz="2000" b="1" kern="0" dirty="0" smtClean="0">
                <a:solidFill>
                  <a:srgbClr val="1506DC"/>
                </a:solidFill>
                <a:latin typeface="+mj-lt"/>
                <a:cs typeface="Rockwell"/>
              </a:rPr>
              <a:t> </a:t>
            </a:r>
            <a:r>
              <a:rPr lang="en-US" sz="2000" b="1" kern="0" dirty="0" smtClean="0">
                <a:solidFill>
                  <a:srgbClr val="1506DC"/>
                </a:solidFill>
                <a:latin typeface="+mj-lt"/>
                <a:cs typeface="Rockwell"/>
              </a:rPr>
              <a:t>The </a:t>
            </a:r>
            <a:r>
              <a:rPr lang="en-US" sz="2000" b="1" kern="0" dirty="0">
                <a:solidFill>
                  <a:srgbClr val="1506DC"/>
                </a:solidFill>
                <a:latin typeface="+mj-lt"/>
                <a:cs typeface="Rockwell"/>
              </a:rPr>
              <a:t>aim of this study was the noninvasive evaluation and CRT optimization, determining characteristic curves and indexes allowing optimal setting of the IVI pacing.</a:t>
            </a:r>
            <a:endParaRPr lang="es-ES" sz="2800" kern="0" dirty="0">
              <a:solidFill>
                <a:schemeClr val="tx1">
                  <a:lumMod val="75000"/>
                  <a:lumOff val="25000"/>
                </a:schemeClr>
              </a:solidFill>
              <a:latin typeface="+mj-lt"/>
              <a:cs typeface="Rockwell"/>
            </a:endParaRPr>
          </a:p>
        </p:txBody>
      </p:sp>
      <p:sp>
        <p:nvSpPr>
          <p:cNvPr id="12" name="CuadroTexto 11"/>
          <p:cNvSpPr txBox="1"/>
          <p:nvPr/>
        </p:nvSpPr>
        <p:spPr>
          <a:xfrm>
            <a:off x="120268" y="5982879"/>
            <a:ext cx="8864242" cy="2862322"/>
          </a:xfrm>
          <a:prstGeom prst="rect">
            <a:avLst/>
          </a:prstGeom>
          <a:noFill/>
          <a:ln>
            <a:solidFill>
              <a:schemeClr val="tx1"/>
            </a:solidFill>
          </a:ln>
        </p:spPr>
        <p:txBody>
          <a:bodyPr wrap="square" rtlCol="0">
            <a:spAutoFit/>
          </a:bodyPr>
          <a:lstStyle/>
          <a:p>
            <a:pPr algn="ctr" defTabSz="1219140">
              <a:defRPr/>
            </a:pPr>
            <a:r>
              <a:rPr lang="es-ES" sz="2000" b="1" u="sng" kern="0" dirty="0" smtClean="0">
                <a:solidFill>
                  <a:srgbClr val="1506DC"/>
                </a:solidFill>
                <a:latin typeface="+mj-lt"/>
                <a:cs typeface="Rockwell"/>
              </a:rPr>
              <a:t>METHODS:</a:t>
            </a:r>
            <a:r>
              <a:rPr lang="en-US" sz="2000" b="1" kern="0" dirty="0" smtClean="0">
                <a:solidFill>
                  <a:srgbClr val="1506DC"/>
                </a:solidFill>
                <a:latin typeface="+mj-lt"/>
                <a:cs typeface="Rockwell"/>
              </a:rPr>
              <a:t> 30 p were </a:t>
            </a:r>
            <a:r>
              <a:rPr lang="en-US" sz="2000" b="1" kern="0" dirty="0">
                <a:solidFill>
                  <a:srgbClr val="1506DC"/>
                </a:solidFill>
                <a:latin typeface="+mj-lt"/>
                <a:cs typeface="Rockwell"/>
              </a:rPr>
              <a:t>retrospectively studied, 80% p</a:t>
            </a:r>
            <a:r>
              <a:rPr lang="en-US" sz="2000" b="1" kern="0" dirty="0" smtClean="0">
                <a:solidFill>
                  <a:srgbClr val="1506DC"/>
                </a:solidFill>
                <a:latin typeface="+mj-lt"/>
                <a:cs typeface="Rockwell"/>
              </a:rPr>
              <a:t> </a:t>
            </a:r>
            <a:r>
              <a:rPr lang="en-US" sz="2000" b="1" kern="0" dirty="0">
                <a:solidFill>
                  <a:srgbClr val="1506DC"/>
                </a:solidFill>
                <a:latin typeface="+mj-lt"/>
                <a:cs typeface="Rockwell"/>
              </a:rPr>
              <a:t>were male, 27 </a:t>
            </a:r>
            <a:r>
              <a:rPr lang="en-US" sz="2000" b="1" kern="0" dirty="0" smtClean="0">
                <a:solidFill>
                  <a:srgbClr val="1506DC"/>
                </a:solidFill>
                <a:latin typeface="+mj-lt"/>
                <a:cs typeface="Rockwell"/>
              </a:rPr>
              <a:t>p </a:t>
            </a:r>
            <a:r>
              <a:rPr lang="en-US" sz="2000" b="1" kern="0" dirty="0">
                <a:solidFill>
                  <a:srgbClr val="1506DC"/>
                </a:solidFill>
                <a:latin typeface="+mj-lt"/>
                <a:cs typeface="Rockwell"/>
              </a:rPr>
              <a:t>had dilated cardiomyopathy and LBBB, and the others </a:t>
            </a:r>
            <a:r>
              <a:rPr lang="en-US" sz="2000" b="1" kern="0" dirty="0" smtClean="0">
                <a:solidFill>
                  <a:srgbClr val="1506DC"/>
                </a:solidFill>
                <a:latin typeface="+mj-lt"/>
                <a:cs typeface="Rockwell"/>
              </a:rPr>
              <a:t>(3) had </a:t>
            </a:r>
            <a:r>
              <a:rPr lang="en-US" sz="2000" b="1" kern="0" dirty="0">
                <a:solidFill>
                  <a:srgbClr val="1506DC"/>
                </a:solidFill>
                <a:latin typeface="+mj-lt"/>
                <a:cs typeface="Rockwell"/>
              </a:rPr>
              <a:t>complete AV block with narrow QRS, and received CRT with conventional lead in RVA. The left heart lead was placed in the coronary sinus in 27 </a:t>
            </a:r>
            <a:r>
              <a:rPr lang="en-US" sz="2000" b="1" kern="0" dirty="0" err="1">
                <a:solidFill>
                  <a:srgbClr val="1506DC"/>
                </a:solidFill>
                <a:latin typeface="+mj-lt"/>
                <a:cs typeface="Rockwell"/>
              </a:rPr>
              <a:t>pts</a:t>
            </a:r>
            <a:r>
              <a:rPr lang="en-US" sz="2000" b="1" kern="0" dirty="0">
                <a:solidFill>
                  <a:srgbClr val="1506DC"/>
                </a:solidFill>
                <a:latin typeface="+mj-lt"/>
                <a:cs typeface="Rockwell"/>
              </a:rPr>
              <a:t>; in the </a:t>
            </a:r>
            <a:r>
              <a:rPr lang="en-US" sz="2000" b="1" kern="0" dirty="0" smtClean="0">
                <a:solidFill>
                  <a:srgbClr val="1506DC"/>
                </a:solidFill>
                <a:latin typeface="+mj-lt"/>
                <a:cs typeface="Rockwell"/>
              </a:rPr>
              <a:t>3 p with </a:t>
            </a:r>
            <a:r>
              <a:rPr lang="en-US" sz="2000" b="1" kern="0" dirty="0">
                <a:solidFill>
                  <a:srgbClr val="1506DC"/>
                </a:solidFill>
                <a:latin typeface="+mj-lt"/>
                <a:cs typeface="Rockwell"/>
              </a:rPr>
              <a:t>complete AVB the lead was placed in septal position. </a:t>
            </a:r>
            <a:endParaRPr lang="en-US" sz="2000" b="1" kern="0" dirty="0" smtClean="0">
              <a:solidFill>
                <a:srgbClr val="1506DC"/>
              </a:solidFill>
              <a:latin typeface="+mj-lt"/>
              <a:cs typeface="Rockwell"/>
            </a:endParaRPr>
          </a:p>
          <a:p>
            <a:pPr algn="ctr" defTabSz="1219140">
              <a:defRPr/>
            </a:pPr>
            <a:r>
              <a:rPr lang="en-US" sz="2000" b="1" kern="0" dirty="0" smtClean="0">
                <a:solidFill>
                  <a:srgbClr val="1506DC"/>
                </a:solidFill>
                <a:latin typeface="+mj-lt"/>
                <a:cs typeface="Rockwell"/>
              </a:rPr>
              <a:t>Electrical Synchrony was </a:t>
            </a:r>
            <a:r>
              <a:rPr lang="en-US" sz="2000" b="1" kern="0" dirty="0">
                <a:solidFill>
                  <a:srgbClr val="1506DC"/>
                </a:solidFill>
                <a:latin typeface="+mj-lt"/>
                <a:cs typeface="Rockwell"/>
              </a:rPr>
              <a:t>analyzed by </a:t>
            </a:r>
            <a:r>
              <a:rPr lang="en-US" sz="2000" b="1" kern="0" dirty="0" err="1">
                <a:solidFill>
                  <a:srgbClr val="1506DC"/>
                </a:solidFill>
                <a:latin typeface="+mj-lt"/>
                <a:cs typeface="Rockwell"/>
              </a:rPr>
              <a:t>Synchromax</a:t>
            </a:r>
            <a:r>
              <a:rPr lang="en-US" sz="2000" b="1" kern="0" dirty="0">
                <a:solidFill>
                  <a:srgbClr val="1506DC"/>
                </a:solidFill>
                <a:latin typeface="+mj-lt"/>
                <a:cs typeface="Rockwell"/>
              </a:rPr>
              <a:t> II ®. We determined the </a:t>
            </a:r>
            <a:r>
              <a:rPr lang="en-US" sz="2000" b="1" i="1" kern="0" dirty="0">
                <a:solidFill>
                  <a:srgbClr val="1506DC"/>
                </a:solidFill>
                <a:latin typeface="+mj-lt"/>
                <a:cs typeface="Rockwell"/>
              </a:rPr>
              <a:t>electrical synchrony index (ESI</a:t>
            </a:r>
            <a:r>
              <a:rPr lang="en-US" sz="2000" b="1" i="1" kern="0" dirty="0" smtClean="0">
                <a:solidFill>
                  <a:srgbClr val="1506DC"/>
                </a:solidFill>
                <a:latin typeface="+mj-lt"/>
                <a:cs typeface="Rockwell"/>
              </a:rPr>
              <a:t>)</a:t>
            </a:r>
            <a:r>
              <a:rPr lang="en-US" sz="2000" b="1" kern="0" dirty="0" smtClean="0">
                <a:solidFill>
                  <a:srgbClr val="1506DC"/>
                </a:solidFill>
                <a:latin typeface="+mj-lt"/>
                <a:cs typeface="Rockwell"/>
              </a:rPr>
              <a:t>, </a:t>
            </a:r>
            <a:r>
              <a:rPr lang="en-US" sz="2000" b="1" i="1" kern="0" dirty="0">
                <a:solidFill>
                  <a:srgbClr val="1506DC"/>
                </a:solidFill>
                <a:latin typeface="+mj-lt"/>
                <a:cs typeface="Rockwell"/>
              </a:rPr>
              <a:t>electrical correlation </a:t>
            </a:r>
            <a:r>
              <a:rPr lang="en-US" sz="2000" b="1" i="1" kern="0" dirty="0" smtClean="0">
                <a:solidFill>
                  <a:srgbClr val="1506DC"/>
                </a:solidFill>
                <a:latin typeface="+mj-lt"/>
                <a:cs typeface="Rockwell"/>
              </a:rPr>
              <a:t>curves </a:t>
            </a:r>
            <a:r>
              <a:rPr lang="en-US" sz="2000" b="1" kern="0" dirty="0" smtClean="0">
                <a:solidFill>
                  <a:srgbClr val="1506DC"/>
                </a:solidFill>
                <a:latin typeface="+mj-lt"/>
                <a:cs typeface="Rockwell"/>
              </a:rPr>
              <a:t>and  </a:t>
            </a:r>
            <a:r>
              <a:rPr lang="en-US" sz="2000" b="1" kern="0" dirty="0">
                <a:solidFill>
                  <a:srgbClr val="1506DC"/>
                </a:solidFill>
                <a:latin typeface="+mj-lt"/>
                <a:cs typeface="Rockwell"/>
              </a:rPr>
              <a:t>the </a:t>
            </a:r>
            <a:r>
              <a:rPr lang="en-US" sz="2000" b="1" i="1" kern="0" dirty="0">
                <a:solidFill>
                  <a:srgbClr val="1506DC"/>
                </a:solidFill>
                <a:latin typeface="+mj-lt"/>
                <a:cs typeface="Rockwell"/>
              </a:rPr>
              <a:t>IVI pacing </a:t>
            </a:r>
            <a:r>
              <a:rPr lang="en-US" sz="2000" b="1" kern="0" dirty="0">
                <a:solidFill>
                  <a:srgbClr val="1506DC"/>
                </a:solidFill>
                <a:latin typeface="+mj-lt"/>
                <a:cs typeface="Rockwell"/>
              </a:rPr>
              <a:t>in all patients and optimized it in relation to the best </a:t>
            </a:r>
            <a:r>
              <a:rPr lang="en-US" sz="2000" b="1" kern="0" dirty="0" smtClean="0">
                <a:solidFill>
                  <a:srgbClr val="1506DC"/>
                </a:solidFill>
                <a:latin typeface="+mj-lt"/>
                <a:cs typeface="Rockwell"/>
              </a:rPr>
              <a:t>index</a:t>
            </a:r>
            <a:r>
              <a:rPr lang="en-US" sz="2000" b="1" kern="0" dirty="0" smtClean="0">
                <a:solidFill>
                  <a:srgbClr val="1506DC"/>
                </a:solidFill>
                <a:latin typeface="+mj-lt"/>
                <a:cs typeface="Rockwell"/>
              </a:rPr>
              <a:t> </a:t>
            </a:r>
            <a:r>
              <a:rPr lang="en-US" sz="2000" b="1" kern="0" dirty="0">
                <a:solidFill>
                  <a:srgbClr val="1506DC"/>
                </a:solidFill>
                <a:latin typeface="+mj-lt"/>
                <a:cs typeface="Rockwell"/>
              </a:rPr>
              <a:t>and </a:t>
            </a:r>
            <a:r>
              <a:rPr lang="en-US" sz="2000" b="1" kern="0" dirty="0" smtClean="0">
                <a:solidFill>
                  <a:srgbClr val="1506DC"/>
                </a:solidFill>
                <a:latin typeface="+mj-lt"/>
                <a:cs typeface="Rockwell"/>
              </a:rPr>
              <a:t>Synchrony </a:t>
            </a:r>
            <a:r>
              <a:rPr lang="en-US" sz="2000" b="1" kern="0" dirty="0">
                <a:solidFill>
                  <a:srgbClr val="1506DC"/>
                </a:solidFill>
                <a:latin typeface="+mj-lt"/>
                <a:cs typeface="Rockwell"/>
              </a:rPr>
              <a:t>curve obtained by </a:t>
            </a:r>
            <a:r>
              <a:rPr lang="en-US" sz="2000" b="1" kern="0" dirty="0" err="1">
                <a:solidFill>
                  <a:srgbClr val="1506DC"/>
                </a:solidFill>
                <a:latin typeface="+mj-lt"/>
                <a:cs typeface="Rockwell"/>
              </a:rPr>
              <a:t>Synchromax</a:t>
            </a:r>
            <a:r>
              <a:rPr lang="en-US" sz="2000" b="1" kern="0" dirty="0">
                <a:solidFill>
                  <a:srgbClr val="1506DC"/>
                </a:solidFill>
                <a:latin typeface="+mj-lt"/>
                <a:cs typeface="Rockwell"/>
              </a:rPr>
              <a:t> II ®.</a:t>
            </a:r>
          </a:p>
        </p:txBody>
      </p:sp>
      <p:sp>
        <p:nvSpPr>
          <p:cNvPr id="13" name="CuadroTexto 12"/>
          <p:cNvSpPr txBox="1"/>
          <p:nvPr/>
        </p:nvSpPr>
        <p:spPr>
          <a:xfrm>
            <a:off x="119468" y="8954652"/>
            <a:ext cx="8885816" cy="2862322"/>
          </a:xfrm>
          <a:prstGeom prst="rect">
            <a:avLst/>
          </a:prstGeom>
          <a:noFill/>
          <a:ln>
            <a:solidFill>
              <a:schemeClr val="tx1"/>
            </a:solidFill>
          </a:ln>
        </p:spPr>
        <p:txBody>
          <a:bodyPr wrap="square" rtlCol="0">
            <a:spAutoFit/>
          </a:bodyPr>
          <a:lstStyle/>
          <a:p>
            <a:pPr defTabSz="1219140">
              <a:defRPr/>
            </a:pPr>
            <a:r>
              <a:rPr lang="es-ES" sz="2000" b="1" u="sng" kern="0" dirty="0" smtClean="0">
                <a:solidFill>
                  <a:srgbClr val="1506DC"/>
                </a:solidFill>
                <a:latin typeface="+mj-lt"/>
                <a:cs typeface="Rockwell"/>
              </a:rPr>
              <a:t>RESULTS</a:t>
            </a:r>
            <a:r>
              <a:rPr lang="en-US" sz="2000" b="1" kern="0" dirty="0">
                <a:solidFill>
                  <a:srgbClr val="1506DC"/>
                </a:solidFill>
                <a:latin typeface="+mj-lt"/>
                <a:cs typeface="Rockwell"/>
              </a:rPr>
              <a:t>: </a:t>
            </a:r>
            <a:r>
              <a:rPr lang="en-US" sz="2000" b="1" u="sng" kern="0" dirty="0" smtClean="0">
                <a:solidFill>
                  <a:srgbClr val="1506DC"/>
                </a:solidFill>
                <a:latin typeface="+mj-lt"/>
                <a:cs typeface="Rockwell"/>
              </a:rPr>
              <a:t> </a:t>
            </a:r>
          </a:p>
          <a:p>
            <a:pPr defTabSz="1219140">
              <a:defRPr/>
            </a:pPr>
            <a:r>
              <a:rPr lang="en-US" sz="2000" b="1" i="1" u="sng" kern="0" dirty="0" smtClean="0">
                <a:solidFill>
                  <a:srgbClr val="1506DC"/>
                </a:solidFill>
                <a:latin typeface="+mj-lt"/>
                <a:cs typeface="Rockwell"/>
              </a:rPr>
              <a:t>The </a:t>
            </a:r>
            <a:r>
              <a:rPr lang="en-US" sz="2000" b="1" i="1" u="sng" kern="0" dirty="0">
                <a:solidFill>
                  <a:srgbClr val="1506DC"/>
                </a:solidFill>
                <a:latin typeface="+mj-lt"/>
                <a:cs typeface="Rockwell"/>
              </a:rPr>
              <a:t>baseline QRS </a:t>
            </a:r>
            <a:r>
              <a:rPr lang="en-US" sz="2000" b="1" kern="0" dirty="0">
                <a:solidFill>
                  <a:srgbClr val="1506DC"/>
                </a:solidFill>
                <a:latin typeface="+mj-lt"/>
                <a:cs typeface="Rockwell"/>
              </a:rPr>
              <a:t>averaged 163.2 </a:t>
            </a:r>
            <a:r>
              <a:rPr lang="en-US" sz="2000" b="1" kern="0" dirty="0" err="1">
                <a:solidFill>
                  <a:srgbClr val="1506DC"/>
                </a:solidFill>
                <a:latin typeface="+mj-lt"/>
                <a:cs typeface="Rockwell"/>
              </a:rPr>
              <a:t>msec</a:t>
            </a:r>
            <a:r>
              <a:rPr lang="en-US" sz="2000" b="1" kern="0" dirty="0">
                <a:solidFill>
                  <a:srgbClr val="1506DC"/>
                </a:solidFill>
                <a:latin typeface="+mj-lt"/>
                <a:cs typeface="Rockwell"/>
              </a:rPr>
              <a:t> (SD = 27.8).  After optimizing the IVI the best QRS intervals achieved averaged 143.6 </a:t>
            </a:r>
            <a:r>
              <a:rPr lang="en-US" sz="2000" b="1" kern="0" dirty="0" err="1">
                <a:solidFill>
                  <a:srgbClr val="1506DC"/>
                </a:solidFill>
                <a:latin typeface="+mj-lt"/>
                <a:cs typeface="Rockwell"/>
              </a:rPr>
              <a:t>msec</a:t>
            </a:r>
            <a:r>
              <a:rPr lang="en-US" sz="2000" b="1" kern="0" dirty="0">
                <a:solidFill>
                  <a:srgbClr val="1506DC"/>
                </a:solidFill>
                <a:latin typeface="+mj-lt"/>
                <a:cs typeface="Rockwell"/>
              </a:rPr>
              <a:t> (SD = 21.58), with a statistically significant difference. </a:t>
            </a:r>
            <a:endParaRPr lang="en-US" sz="2000" b="1" kern="0" dirty="0" smtClean="0">
              <a:solidFill>
                <a:srgbClr val="1506DC"/>
              </a:solidFill>
              <a:latin typeface="+mj-lt"/>
              <a:cs typeface="Rockwell"/>
            </a:endParaRPr>
          </a:p>
          <a:p>
            <a:pPr defTabSz="1219140">
              <a:defRPr/>
            </a:pPr>
            <a:r>
              <a:rPr lang="en-US" sz="2000" b="1" i="1" u="sng" kern="0" dirty="0" smtClean="0">
                <a:solidFill>
                  <a:srgbClr val="1506DC"/>
                </a:solidFill>
                <a:latin typeface="+mj-lt"/>
                <a:cs typeface="Rockwell"/>
              </a:rPr>
              <a:t>The </a:t>
            </a:r>
            <a:r>
              <a:rPr lang="en-US" sz="2000" b="1" i="1" u="sng" kern="0" dirty="0">
                <a:solidFill>
                  <a:srgbClr val="1506DC"/>
                </a:solidFill>
                <a:latin typeface="+mj-lt"/>
                <a:cs typeface="Rockwell"/>
              </a:rPr>
              <a:t>average </a:t>
            </a:r>
            <a:r>
              <a:rPr lang="en-US" sz="2000" b="1" i="1" u="sng" kern="0" dirty="0" smtClean="0">
                <a:solidFill>
                  <a:srgbClr val="1506DC"/>
                </a:solidFill>
                <a:latin typeface="+mj-lt"/>
                <a:cs typeface="Rockwell"/>
              </a:rPr>
              <a:t>baseline ESI  </a:t>
            </a:r>
            <a:r>
              <a:rPr lang="en-US" sz="2000" b="1" kern="0" dirty="0">
                <a:solidFill>
                  <a:srgbClr val="1506DC"/>
                </a:solidFill>
                <a:latin typeface="+mj-lt"/>
                <a:cs typeface="Rockwell"/>
              </a:rPr>
              <a:t>was </a:t>
            </a:r>
            <a:r>
              <a:rPr lang="en-US" sz="2000" b="1" kern="0" dirty="0" smtClean="0">
                <a:solidFill>
                  <a:srgbClr val="1506DC"/>
                </a:solidFill>
                <a:latin typeface="+mj-lt"/>
                <a:cs typeface="Rockwell"/>
              </a:rPr>
              <a:t>0.7 (SD </a:t>
            </a:r>
            <a:r>
              <a:rPr lang="en-US" sz="2000" b="1" kern="0" dirty="0">
                <a:solidFill>
                  <a:srgbClr val="1506DC"/>
                </a:solidFill>
                <a:latin typeface="+mj-lt"/>
                <a:cs typeface="Rockwell"/>
              </a:rPr>
              <a:t>= 0.36), while </a:t>
            </a:r>
            <a:r>
              <a:rPr lang="en-US" sz="2000" b="1" i="1" u="sng" kern="0" dirty="0">
                <a:solidFill>
                  <a:srgbClr val="1506DC"/>
                </a:solidFill>
                <a:latin typeface="+mj-lt"/>
                <a:cs typeface="Rockwell"/>
              </a:rPr>
              <a:t>the average best index obtained after the electrical resynchronization</a:t>
            </a:r>
            <a:r>
              <a:rPr lang="en-US" sz="2000" b="1" kern="0" dirty="0">
                <a:solidFill>
                  <a:srgbClr val="1506DC"/>
                </a:solidFill>
                <a:latin typeface="+mj-lt"/>
                <a:cs typeface="Rockwell"/>
              </a:rPr>
              <a:t> was 0.31 (SD = 0.14), the difference being statistically significant.</a:t>
            </a:r>
          </a:p>
          <a:p>
            <a:pPr defTabSz="1219140">
              <a:defRPr/>
            </a:pPr>
            <a:r>
              <a:rPr lang="en-US" sz="2000" b="1" kern="0" dirty="0">
                <a:solidFill>
                  <a:srgbClr val="1506DC"/>
                </a:solidFill>
                <a:latin typeface="+mj-lt"/>
                <a:cs typeface="Rockwell"/>
              </a:rPr>
              <a:t>84.7% of </a:t>
            </a:r>
            <a:r>
              <a:rPr lang="en-US" sz="2000" b="1" kern="0" dirty="0" smtClean="0">
                <a:solidFill>
                  <a:srgbClr val="1506DC"/>
                </a:solidFill>
                <a:latin typeface="+mj-lt"/>
                <a:cs typeface="Rockwell"/>
              </a:rPr>
              <a:t>patients </a:t>
            </a:r>
            <a:r>
              <a:rPr lang="en-US" sz="2000" b="1" kern="0" dirty="0">
                <a:solidFill>
                  <a:srgbClr val="1506DC"/>
                </a:solidFill>
                <a:latin typeface="+mj-lt"/>
                <a:cs typeface="Rockwell"/>
              </a:rPr>
              <a:t>had a curve 7 with a baseline IVI pacing of 0 msec. After electrical optimized IVI equal to 0 </a:t>
            </a:r>
            <a:r>
              <a:rPr lang="en-US" sz="2000" b="1" kern="0" dirty="0" err="1">
                <a:solidFill>
                  <a:srgbClr val="1506DC"/>
                </a:solidFill>
                <a:latin typeface="+mj-lt"/>
                <a:cs typeface="Rockwell"/>
              </a:rPr>
              <a:t>msec</a:t>
            </a:r>
            <a:r>
              <a:rPr lang="en-US" sz="2000" b="1" kern="0" dirty="0">
                <a:solidFill>
                  <a:srgbClr val="1506DC"/>
                </a:solidFill>
                <a:latin typeface="+mj-lt"/>
                <a:cs typeface="Rockwell"/>
              </a:rPr>
              <a:t> were found in 6.7% of cases</a:t>
            </a:r>
            <a:r>
              <a:rPr lang="en-US" sz="2000" b="1" kern="0" dirty="0" smtClean="0">
                <a:solidFill>
                  <a:srgbClr val="1506DC"/>
                </a:solidFill>
                <a:latin typeface="+mj-lt"/>
                <a:cs typeface="Rockwell"/>
              </a:rPr>
              <a:t>.</a:t>
            </a:r>
            <a:endParaRPr lang="en-US" sz="2000" b="1" kern="0" dirty="0">
              <a:solidFill>
                <a:srgbClr val="1506DC"/>
              </a:solidFill>
              <a:latin typeface="+mj-lt"/>
              <a:cs typeface="Rockwell"/>
            </a:endParaRPr>
          </a:p>
        </p:txBody>
      </p:sp>
      <p:sp>
        <p:nvSpPr>
          <p:cNvPr id="14" name="CuadroTexto 13"/>
          <p:cNvSpPr txBox="1"/>
          <p:nvPr/>
        </p:nvSpPr>
        <p:spPr>
          <a:xfrm>
            <a:off x="120268" y="14681154"/>
            <a:ext cx="8856921" cy="1323439"/>
          </a:xfrm>
          <a:prstGeom prst="rect">
            <a:avLst/>
          </a:prstGeom>
          <a:noFill/>
          <a:ln>
            <a:solidFill>
              <a:schemeClr val="tx1"/>
            </a:solidFill>
          </a:ln>
        </p:spPr>
        <p:txBody>
          <a:bodyPr wrap="square" rtlCol="0">
            <a:spAutoFit/>
          </a:bodyPr>
          <a:lstStyle/>
          <a:p>
            <a:pPr algn="ctr" defTabSz="1219140">
              <a:defRPr/>
            </a:pPr>
            <a:r>
              <a:rPr lang="es-ES" sz="2000" b="1" u="sng" kern="0" dirty="0" smtClean="0">
                <a:solidFill>
                  <a:srgbClr val="1506DC"/>
                </a:solidFill>
                <a:latin typeface="+mj-lt"/>
                <a:cs typeface="Rockwell"/>
              </a:rPr>
              <a:t>CONCLUSION</a:t>
            </a:r>
            <a:r>
              <a:rPr lang="es-ES" sz="2000" b="1" kern="0" dirty="0" smtClean="0">
                <a:solidFill>
                  <a:srgbClr val="1506DC"/>
                </a:solidFill>
                <a:latin typeface="+mj-lt"/>
                <a:cs typeface="Rockwell"/>
              </a:rPr>
              <a:t>: </a:t>
            </a:r>
            <a:r>
              <a:rPr lang="en-US" sz="2000" b="1" kern="0" dirty="0" smtClean="0">
                <a:solidFill>
                  <a:srgbClr val="1506DC"/>
                </a:solidFill>
                <a:latin typeface="+mj-lt"/>
                <a:cs typeface="Rockwell"/>
              </a:rPr>
              <a:t>Electrical </a:t>
            </a:r>
            <a:r>
              <a:rPr lang="en-US" sz="2000" b="1" kern="0" dirty="0">
                <a:solidFill>
                  <a:srgbClr val="1506DC"/>
                </a:solidFill>
                <a:latin typeface="+mj-lt"/>
                <a:cs typeface="Rockwell"/>
              </a:rPr>
              <a:t>optimization of the IVI by this method is very simple and fast. It achieves a significant reduction in QRS duration, with improved ESI and curves. The </a:t>
            </a:r>
            <a:r>
              <a:rPr lang="en-US" sz="2000" b="1" kern="0" dirty="0" smtClean="0">
                <a:solidFill>
                  <a:srgbClr val="1506DC"/>
                </a:solidFill>
                <a:latin typeface="+mj-lt"/>
                <a:cs typeface="Rockwell"/>
              </a:rPr>
              <a:t>distribution </a:t>
            </a:r>
            <a:r>
              <a:rPr lang="en-US" sz="2000" b="1" kern="0" dirty="0">
                <a:solidFill>
                  <a:srgbClr val="1506DC"/>
                </a:solidFill>
                <a:latin typeface="+mj-lt"/>
                <a:cs typeface="Rockwell"/>
              </a:rPr>
              <a:t>of optimal IVI in </a:t>
            </a:r>
            <a:r>
              <a:rPr lang="en-US" sz="2000" b="1" kern="0" dirty="0" smtClean="0">
                <a:solidFill>
                  <a:srgbClr val="1506DC"/>
                </a:solidFill>
                <a:latin typeface="+mj-lt"/>
                <a:cs typeface="Rockwell"/>
              </a:rPr>
              <a:t>CRT </a:t>
            </a:r>
            <a:r>
              <a:rPr lang="en-US" sz="2000" b="1" kern="0" dirty="0">
                <a:solidFill>
                  <a:srgbClr val="1506DC"/>
                </a:solidFill>
                <a:latin typeface="+mj-lt"/>
                <a:cs typeface="Rockwell"/>
              </a:rPr>
              <a:t>suggests that this value is variable </a:t>
            </a:r>
            <a:r>
              <a:rPr lang="en-US" sz="2000" b="1" kern="0" dirty="0" smtClean="0">
                <a:solidFill>
                  <a:srgbClr val="1506DC"/>
                </a:solidFill>
                <a:latin typeface="+mj-lt"/>
                <a:cs typeface="Rockwell"/>
              </a:rPr>
              <a:t>on </a:t>
            </a:r>
            <a:r>
              <a:rPr lang="en-US" sz="2000" b="1" kern="0" dirty="0">
                <a:solidFill>
                  <a:srgbClr val="1506DC"/>
                </a:solidFill>
                <a:latin typeface="+mj-lt"/>
                <a:cs typeface="Rockwell"/>
              </a:rPr>
              <a:t>each </a:t>
            </a:r>
            <a:r>
              <a:rPr lang="en-US" sz="2000" b="1" kern="0" dirty="0" smtClean="0">
                <a:solidFill>
                  <a:srgbClr val="1506DC"/>
                </a:solidFill>
                <a:latin typeface="+mj-lt"/>
                <a:cs typeface="Rockwell"/>
              </a:rPr>
              <a:t>patient. “</a:t>
            </a:r>
            <a:r>
              <a:rPr lang="en-US" sz="2000" b="1" kern="0" dirty="0">
                <a:solidFill>
                  <a:srgbClr val="1506DC"/>
                </a:solidFill>
                <a:latin typeface="+mj-lt"/>
                <a:cs typeface="Rockwell"/>
              </a:rPr>
              <a:t>N</a:t>
            </a:r>
            <a:r>
              <a:rPr lang="en-US" sz="2000" b="1" kern="0" dirty="0" smtClean="0">
                <a:solidFill>
                  <a:srgbClr val="1506DC"/>
                </a:solidFill>
                <a:latin typeface="+mj-lt"/>
                <a:cs typeface="Rockwell"/>
              </a:rPr>
              <a:t>ominal</a:t>
            </a:r>
            <a:r>
              <a:rPr lang="en-US" sz="2000" b="1" kern="0" dirty="0">
                <a:solidFill>
                  <a:srgbClr val="1506DC"/>
                </a:solidFill>
                <a:latin typeface="+mj-lt"/>
                <a:cs typeface="Rockwell"/>
              </a:rPr>
              <a:t>” parameters is not optimal in most cases.</a:t>
            </a:r>
          </a:p>
        </p:txBody>
      </p:sp>
      <p:sp>
        <p:nvSpPr>
          <p:cNvPr id="4" name="TextBox 3"/>
          <p:cNvSpPr txBox="1"/>
          <p:nvPr/>
        </p:nvSpPr>
        <p:spPr>
          <a:xfrm>
            <a:off x="-42530" y="0"/>
            <a:ext cx="1052596" cy="369332"/>
          </a:xfrm>
          <a:prstGeom prst="rect">
            <a:avLst/>
          </a:prstGeom>
          <a:noFill/>
        </p:spPr>
        <p:txBody>
          <a:bodyPr wrap="none" rtlCol="0">
            <a:spAutoFit/>
          </a:bodyPr>
          <a:lstStyle/>
          <a:p>
            <a:r>
              <a:rPr lang="es-AR" b="1" dirty="0" smtClean="0"/>
              <a:t>EP 1169</a:t>
            </a:r>
            <a:endParaRPr lang="es-AR" b="1" dirty="0"/>
          </a:p>
        </p:txBody>
      </p:sp>
      <p:pic>
        <p:nvPicPr>
          <p:cNvPr id="9" name="Picture 8"/>
          <p:cNvPicPr>
            <a:picLocks noChangeAspect="1"/>
          </p:cNvPicPr>
          <p:nvPr/>
        </p:nvPicPr>
        <p:blipFill>
          <a:blip r:embed="rId4"/>
          <a:stretch>
            <a:fillRect/>
          </a:stretch>
        </p:blipFill>
        <p:spPr>
          <a:xfrm>
            <a:off x="2764212" y="56076"/>
            <a:ext cx="3328704" cy="918428"/>
          </a:xfrm>
          <a:prstGeom prst="rect">
            <a:avLst/>
          </a:prstGeom>
        </p:spPr>
      </p:pic>
      <p:pic>
        <p:nvPicPr>
          <p:cNvPr id="10" name="Picture 9"/>
          <p:cNvPicPr>
            <a:picLocks noChangeAspect="1"/>
          </p:cNvPicPr>
          <p:nvPr/>
        </p:nvPicPr>
        <p:blipFill>
          <a:blip r:embed="rId5"/>
          <a:stretch>
            <a:fillRect/>
          </a:stretch>
        </p:blipFill>
        <p:spPr>
          <a:xfrm>
            <a:off x="90888" y="11897201"/>
            <a:ext cx="5561390" cy="1143000"/>
          </a:xfrm>
          <a:prstGeom prst="rect">
            <a:avLst/>
          </a:prstGeom>
        </p:spPr>
      </p:pic>
      <p:pic>
        <p:nvPicPr>
          <p:cNvPr id="11" name="Picture 10"/>
          <p:cNvPicPr>
            <a:picLocks noChangeAspect="1"/>
          </p:cNvPicPr>
          <p:nvPr/>
        </p:nvPicPr>
        <p:blipFill>
          <a:blip r:embed="rId6"/>
          <a:stretch>
            <a:fillRect/>
          </a:stretch>
        </p:blipFill>
        <p:spPr>
          <a:xfrm>
            <a:off x="63592" y="13106780"/>
            <a:ext cx="5573128" cy="1439983"/>
          </a:xfrm>
          <a:prstGeom prst="rect">
            <a:avLst/>
          </a:prstGeom>
        </p:spPr>
      </p:pic>
      <p:pic>
        <p:nvPicPr>
          <p:cNvPr id="3" name="Picture 2"/>
          <p:cNvPicPr>
            <a:picLocks noChangeAspect="1"/>
          </p:cNvPicPr>
          <p:nvPr/>
        </p:nvPicPr>
        <p:blipFill>
          <a:blip r:embed="rId7"/>
          <a:stretch>
            <a:fillRect/>
          </a:stretch>
        </p:blipFill>
        <p:spPr>
          <a:xfrm>
            <a:off x="5669578" y="12105346"/>
            <a:ext cx="3542083" cy="260321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TotalTime>
  <Words>502</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Rockwell</vt:lpstr>
      <vt:lpstr>Tema de Office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Hernán Amuchastegui</dc:creator>
  <cp:lastModifiedBy>analia paolucci</cp:lastModifiedBy>
  <cp:revision>60</cp:revision>
  <dcterms:created xsi:type="dcterms:W3CDTF">2017-02-09T13:02:25Z</dcterms:created>
  <dcterms:modified xsi:type="dcterms:W3CDTF">2019-11-03T10:52:15Z</dcterms:modified>
</cp:coreProperties>
</file>