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729"/>
  </p:normalViewPr>
  <p:slideViewPr>
    <p:cSldViewPr snapToGrid="0" snapToObjects="1">
      <p:cViewPr varScale="1">
        <p:scale>
          <a:sx n="88" d="100"/>
          <a:sy n="88" d="100"/>
        </p:scale>
        <p:origin x="184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emilioariellogarzo/Desktop/Mundial%20Arritmias%202019/CRT%20responders/Base%20Respondedores%20CRT%20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>
        <c:manualLayout>
          <c:layoutTarget val="inner"/>
          <c:xMode val="edge"/>
          <c:yMode val="edge"/>
          <c:x val="0.14061604645322065"/>
          <c:y val="0.18071801015509859"/>
          <c:w val="0.41656610666348981"/>
          <c:h val="0.64226273470398576"/>
        </c:manualLayout>
      </c:layout>
      <c:pieChart>
        <c:varyColors val="1"/>
        <c:ser>
          <c:idx val="0"/>
          <c:order val="0"/>
          <c:tx>
            <c:strRef>
              <c:f>Hoja4!$H$8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493-5C49-A16E-B36922861C5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493-5C49-A16E-B36922861C5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493-5C49-A16E-B36922861C5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493-5C49-A16E-B36922861C5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6493-5C49-A16E-B36922861C54}"/>
              </c:ext>
            </c:extLst>
          </c:dPt>
          <c:dLbls>
            <c:dLbl>
              <c:idx val="1"/>
              <c:layout>
                <c:manualLayout>
                  <c:x val="9.8172443091001274E-2"/>
                  <c:y val="-5.848970041748864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493-5C49-A16E-B36922861C54}"/>
                </c:ext>
              </c:extLst>
            </c:dLbl>
            <c:dLbl>
              <c:idx val="2"/>
              <c:layout>
                <c:manualLayout>
                  <c:x val="0.10987533283815587"/>
                  <c:y val="6.440627776132656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493-5C49-A16E-B36922861C54}"/>
                </c:ext>
              </c:extLst>
            </c:dLbl>
            <c:dLbl>
              <c:idx val="3"/>
              <c:layout>
                <c:manualLayout>
                  <c:x val="6.6629240219013869E-2"/>
                  <c:y val="0.1183290444473176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493-5C49-A16E-B36922861C54}"/>
                </c:ext>
              </c:extLst>
            </c:dLbl>
            <c:dLbl>
              <c:idx val="4"/>
              <c:layout>
                <c:manualLayout>
                  <c:x val="2.7958876590479957E-2"/>
                  <c:y val="8.84041590377324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493-5C49-A16E-B36922861C54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Hoja4!$G$9:$G$13</c:f>
              <c:strCache>
                <c:ptCount val="5"/>
                <c:pt idx="0">
                  <c:v>Dilated cardiomyopathy</c:v>
                </c:pt>
                <c:pt idx="1">
                  <c:v>Chagas disease</c:v>
                </c:pt>
                <c:pt idx="2">
                  <c:v>Hypertrophic cardiomyopathy</c:v>
                </c:pt>
                <c:pt idx="3">
                  <c:v>Congenital disease</c:v>
                </c:pt>
                <c:pt idx="4">
                  <c:v>Others</c:v>
                </c:pt>
              </c:strCache>
            </c:strRef>
          </c:cat>
          <c:val>
            <c:numRef>
              <c:f>Hoja4!$H$9:$H$13</c:f>
              <c:numCache>
                <c:formatCode>General</c:formatCode>
                <c:ptCount val="5"/>
                <c:pt idx="0">
                  <c:v>24</c:v>
                </c:pt>
                <c:pt idx="1">
                  <c:v>3</c:v>
                </c:pt>
                <c:pt idx="2">
                  <c:v>7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493-5C49-A16E-B36922861C5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4209818407337"/>
          <c:y val="0.17964066052242977"/>
          <c:w val="0.3419180622726728"/>
          <c:h val="0.636249367911579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ES_tradnl" sz="1200" b="1" dirty="0" err="1">
                <a:solidFill>
                  <a:schemeClr val="tx1"/>
                </a:solidFill>
              </a:rPr>
              <a:t>Gender</a:t>
            </a:r>
            <a:endParaRPr lang="es-ES_tradnl" sz="12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9834359859500076"/>
          <c:y val="4.22421606698874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>
        <c:manualLayout>
          <c:layoutTarget val="inner"/>
          <c:xMode val="edge"/>
          <c:yMode val="edge"/>
          <c:x val="0.14253471293579525"/>
          <c:y val="0.20348525543479767"/>
          <c:w val="0.50505913669171132"/>
          <c:h val="0.6438243014382847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40C-A041-9168-AF062DEC10F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40C-A041-9168-AF062DEC10F5}"/>
              </c:ext>
            </c:extLst>
          </c:dPt>
          <c:dLbls>
            <c:spPr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Hoja1!$D$6:$E$7</c:f>
              <c:strCache>
                <c:ptCount val="2"/>
                <c:pt idx="0">
                  <c:v>Females</c:v>
                </c:pt>
                <c:pt idx="1">
                  <c:v>Males</c:v>
                </c:pt>
              </c:strCache>
            </c:strRef>
          </c:cat>
          <c:val>
            <c:numRef>
              <c:f>Hoja1!$D$8:$E$8</c:f>
              <c:numCache>
                <c:formatCode>General</c:formatCode>
                <c:ptCount val="2"/>
                <c:pt idx="0">
                  <c:v>17</c:v>
                </c:pt>
                <c:pt idx="1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40C-A041-9168-AF062DEC10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5256261896592436"/>
          <c:y val="0.38132752365034356"/>
          <c:w val="0.24743738103407562"/>
          <c:h val="0.379300232553627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2C374E-198F-F344-A750-1AEEAC5891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0625FD2-FF8F-6D4F-A3C1-3C63B633AD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E0B8FC-7C9A-264C-94D1-32C452712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3E8C-D8E6-1A4B-BE34-2156006BC1AD}" type="datetimeFigureOut">
              <a:rPr lang="es-AR" smtClean="0"/>
              <a:t>31/7/20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81B781-C9AE-BF47-8D63-8F8F91362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69F3BB-17EE-5246-A14A-5733CCCE1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465D-8396-1541-A89A-6A6E514A69D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71910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09B3EF-867B-A843-B8D1-1A1B61DBA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1AE0C80-65DE-0547-9850-7EF8C5F2D8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950AAF-BB7C-314A-9E2F-14F5EF524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3E8C-D8E6-1A4B-BE34-2156006BC1AD}" type="datetimeFigureOut">
              <a:rPr lang="es-AR" smtClean="0"/>
              <a:t>31/7/20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B9CCE7-E6EB-6A43-BAAF-A0FE43492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CCB3FE-22E3-8845-AA8C-4ABDACBD1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465D-8396-1541-A89A-6A6E514A69D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87567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8228FB3-EF66-464C-8465-FAFFA0A0C3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FBB41F6-023C-1840-A952-D99E6585E8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CF81BA-1BD9-0B44-852A-6C5E7B38F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3E8C-D8E6-1A4B-BE34-2156006BC1AD}" type="datetimeFigureOut">
              <a:rPr lang="es-AR" smtClean="0"/>
              <a:t>31/7/20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654356-2B39-384E-86BC-B6C8366F1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A498FA-7C22-7344-AC39-C084FFC65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465D-8396-1541-A89A-6A6E514A69D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11496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D3A2DA-D7DB-0345-9B49-477C6C2F7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154759-12F7-3C49-AAA6-63CDBBC76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3E2363-7295-A54C-B7A2-95B0DEF92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3E8C-D8E6-1A4B-BE34-2156006BC1AD}" type="datetimeFigureOut">
              <a:rPr lang="es-AR" smtClean="0"/>
              <a:t>31/7/20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1CFD59-8B71-7A48-8AD6-500454057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D02309-D0A7-0140-BFCA-A80627D30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465D-8396-1541-A89A-6A6E514A69D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26296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D0EC42-3009-124D-B283-D70FF84DD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3AB83CC-58F2-EC43-B5B1-459111686A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3043E8-E796-B745-9739-6544B36A4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3E8C-D8E6-1A4B-BE34-2156006BC1AD}" type="datetimeFigureOut">
              <a:rPr lang="es-AR" smtClean="0"/>
              <a:t>31/7/20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E269D8-79E8-0348-9E54-41427B063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CD8EF5-3C90-5A4B-841C-A9DA4864E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465D-8396-1541-A89A-6A6E514A69D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9194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AFA2E1-3B10-8440-A187-1EB590512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E8662F-AE5C-D049-9C26-327C21B4FE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8612ED9-6EE6-5748-AC14-67744C9E08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55B8E3-60B9-6C48-B261-2B454DD8F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3E8C-D8E6-1A4B-BE34-2156006BC1AD}" type="datetimeFigureOut">
              <a:rPr lang="es-AR" smtClean="0"/>
              <a:t>31/7/20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DA90CA1-3F95-BC4E-9A1B-55C301DC6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9775563-38BB-104B-855E-1B70F9519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465D-8396-1541-A89A-6A6E514A69D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8163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D069FC-D440-8A4E-8A7E-5A4C154D2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8E104A-CE8D-0348-892B-DC54CD1B3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A889432-85C8-9A44-9ED0-84D562D57E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74B842A-4F80-2647-8BD5-22B8DC41AB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F59909A-0608-E246-93B7-A9C2FEFC2F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B64E346-FEB4-7F44-865B-D03388E00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3E8C-D8E6-1A4B-BE34-2156006BC1AD}" type="datetimeFigureOut">
              <a:rPr lang="es-AR" smtClean="0"/>
              <a:t>31/7/20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8B7C628-C1FA-E14F-A76E-30DBD508E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358621A-4245-714D-ABB0-B02878ADC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465D-8396-1541-A89A-6A6E514A69D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40771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453C9A-9C4F-7344-96DB-D545D5A70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653D5BA-999A-4C4F-B0A6-B1BBECEE6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3E8C-D8E6-1A4B-BE34-2156006BC1AD}" type="datetimeFigureOut">
              <a:rPr lang="es-AR" smtClean="0"/>
              <a:t>31/7/20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283C84F-9E0C-3C4D-8076-9805E5008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67CA3B6-4D5C-5846-A148-8C634421F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465D-8396-1541-A89A-6A6E514A69D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191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50C267D-0556-754B-BF8C-24CAC5C87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3E8C-D8E6-1A4B-BE34-2156006BC1AD}" type="datetimeFigureOut">
              <a:rPr lang="es-AR" smtClean="0"/>
              <a:t>31/7/20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9F7B9AE-EEFA-AA49-8EA0-D72A3141F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63A2762-FDE0-3F4A-A9DF-9F552D8E9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465D-8396-1541-A89A-6A6E514A69D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96494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E84C24-EB0D-3D47-9912-B6BE4A266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8EC5E3-846F-FF43-83D0-4BC93B4B6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D9516CB-9F72-EC44-8D5E-9F3427A27C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4F51DCA-6ABD-0547-92BC-1B7826880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3E8C-D8E6-1A4B-BE34-2156006BC1AD}" type="datetimeFigureOut">
              <a:rPr lang="es-AR" smtClean="0"/>
              <a:t>31/7/20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5D9714-585F-FC42-AE93-9B2FFB0BD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69F73FE-CC3D-4840-ABA5-2CBC7B425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465D-8396-1541-A89A-6A6E514A69D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3909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A3EE87-8E81-474A-942F-548E057B2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9AF3263-C6AB-B74A-A146-A64024372D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E927EB9-1EAC-294E-A6E6-9039359A1B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04F8837-041C-FD4F-9FD5-D7CEFF938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3E8C-D8E6-1A4B-BE34-2156006BC1AD}" type="datetimeFigureOut">
              <a:rPr lang="es-AR" smtClean="0"/>
              <a:t>31/7/20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E3B14E-BF24-E647-911E-AC7E85EAC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EC29C0-1640-744F-8977-682424838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465D-8396-1541-A89A-6A6E514A69D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0680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647A1A9-1FB6-F447-AC2F-64D768579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4FE54CD-7DDA-434D-961A-C19017223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41C51B-D994-E944-8749-C42E9AB1C0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93E8C-D8E6-1A4B-BE34-2156006BC1AD}" type="datetimeFigureOut">
              <a:rPr lang="es-AR" smtClean="0"/>
              <a:t>31/7/20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C72E8B-348A-7C4C-ABAD-B9D6E9CA34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EF425B-26FF-F24B-BC45-DB205E7E36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8465D-8396-1541-A89A-6A6E514A69D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68656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B460C01-6074-C246-BB34-3BBC2AB82565}"/>
              </a:ext>
            </a:extLst>
          </p:cNvPr>
          <p:cNvSpPr txBox="1"/>
          <p:nvPr/>
        </p:nvSpPr>
        <p:spPr>
          <a:xfrm>
            <a:off x="1281251" y="27343"/>
            <a:ext cx="9732380" cy="13542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AR" sz="2800" b="1" dirty="0">
                <a:solidFill>
                  <a:srgbClr val="FF0000"/>
                </a:solidFill>
              </a:rPr>
              <a:t>A novel non-invasive electrical synchrony method to improve cardiac resynchronization therapy responders</a:t>
            </a:r>
          </a:p>
          <a:p>
            <a:pPr algn="ctr"/>
            <a:r>
              <a:rPr lang="es-AR" sz="1400" b="1" dirty="0"/>
              <a:t>Authors</a:t>
            </a:r>
            <a:r>
              <a:rPr lang="es-AR" sz="1200" b="1" dirty="0"/>
              <a:t>: </a:t>
            </a:r>
            <a:r>
              <a:rPr lang="es-AR" sz="1200" u="sng" dirty="0"/>
              <a:t>Logarzo Emilio </a:t>
            </a:r>
            <a:r>
              <a:rPr lang="es-AR" sz="1200" baseline="30000" dirty="0"/>
              <a:t>1</a:t>
            </a:r>
            <a:r>
              <a:rPr lang="es-AR" sz="1200" dirty="0"/>
              <a:t>, Ortega Daniel </a:t>
            </a:r>
            <a:r>
              <a:rPr lang="es-AR" sz="1200" baseline="30000" dirty="0"/>
              <a:t>2</a:t>
            </a:r>
            <a:r>
              <a:rPr lang="es-AR" sz="1200" dirty="0"/>
              <a:t>, Barja Luis</a:t>
            </a:r>
            <a:r>
              <a:rPr lang="es-AR" sz="1200" baseline="30000" dirty="0"/>
              <a:t>1</a:t>
            </a:r>
            <a:r>
              <a:rPr lang="es-AR" sz="1200" dirty="0"/>
              <a:t>, Paolucci Analía</a:t>
            </a:r>
            <a:r>
              <a:rPr lang="es-AR" sz="1200" baseline="30000" dirty="0"/>
              <a:t>1</a:t>
            </a:r>
            <a:r>
              <a:rPr lang="es-AR" sz="1200" dirty="0"/>
              <a:t>, Mangani Nicolás</a:t>
            </a:r>
            <a:r>
              <a:rPr lang="es-AR" sz="1200" baseline="30000" dirty="0"/>
              <a:t>2</a:t>
            </a:r>
            <a:r>
              <a:rPr lang="es-AR" sz="1200" dirty="0"/>
              <a:t>, Revollo Gerson</a:t>
            </a:r>
            <a:r>
              <a:rPr lang="es-AR" sz="1200" baseline="30000" dirty="0"/>
              <a:t>2</a:t>
            </a:r>
            <a:r>
              <a:rPr lang="es-AR" sz="1200" dirty="0"/>
              <a:t>, Aboy Juan</a:t>
            </a:r>
            <a:r>
              <a:rPr lang="es-AR" sz="1200" baseline="30000" dirty="0"/>
              <a:t>2</a:t>
            </a:r>
            <a:r>
              <a:rPr lang="es-AR" sz="1200" dirty="0"/>
              <a:t> -</a:t>
            </a:r>
          </a:p>
          <a:p>
            <a:pPr algn="ctr"/>
            <a:r>
              <a:rPr lang="es-AR" sz="1200" dirty="0"/>
              <a:t> (1) Clinica San Camilo, Buenos Aires, Argentina (2) F.I.B.A., Buenos Aires, Argentina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EDA7759-3273-5349-9F27-7C12A1182309}"/>
              </a:ext>
            </a:extLst>
          </p:cNvPr>
          <p:cNvSpPr txBox="1"/>
          <p:nvPr/>
        </p:nvSpPr>
        <p:spPr>
          <a:xfrm>
            <a:off x="257214" y="1455599"/>
            <a:ext cx="5520486" cy="14619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AR" sz="1200" b="1" dirty="0"/>
              <a:t>Introduction: </a:t>
            </a:r>
            <a:r>
              <a:rPr lang="es-AR" sz="1100" dirty="0"/>
              <a:t>Cardiac resynchronization therapy (CRT) has emerged as an important treatment for patients with heart failure and reduced ejection fraction (EF) despite optimal pharmacological therapy. Some studies showed non-responders rate near 30%. Nowaday there is no gold standard method for selection, evaluation and follow up on this group of patients. Multiple techniques used and operator dependence made echocardiogram failed. Synchromax 2 is a device designed to evaluate non-invasive electrical synchrony. It is fast, reproducible and non-operator dependent. Synchromax was evaluated and correlated with other techniques in previous studies.</a:t>
            </a:r>
            <a:endParaRPr lang="es-AR" sz="8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5682009-84F5-2044-A5C1-9EDFD6DEE678}"/>
              </a:ext>
            </a:extLst>
          </p:cNvPr>
          <p:cNvSpPr txBox="1"/>
          <p:nvPr/>
        </p:nvSpPr>
        <p:spPr>
          <a:xfrm>
            <a:off x="5868366" y="1455599"/>
            <a:ext cx="6169304" cy="4462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AR" sz="1200" b="1" dirty="0"/>
              <a:t>Objective: </a:t>
            </a:r>
            <a:r>
              <a:rPr lang="es-AR" sz="1100" dirty="0"/>
              <a:t>Evaluate CRT response rate guided by electrical synchrony during the device implantation and follow up. </a:t>
            </a:r>
            <a:endParaRPr lang="es-AR" sz="8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0D52A24-675C-3440-AC6D-6ED4BCDCA14F}"/>
              </a:ext>
            </a:extLst>
          </p:cNvPr>
          <p:cNvSpPr txBox="1"/>
          <p:nvPr/>
        </p:nvSpPr>
        <p:spPr>
          <a:xfrm>
            <a:off x="5868366" y="1993493"/>
            <a:ext cx="6169304" cy="14619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 defTabSz="1219140">
              <a:defRPr/>
            </a:pPr>
            <a:r>
              <a:rPr lang="es-AR" sz="1200" b="1" dirty="0"/>
              <a:t>Material and methods: </a:t>
            </a:r>
            <a:r>
              <a:rPr lang="es-AR" sz="1100" dirty="0"/>
              <a:t>43 patients were evaluated in an institution in Buenos Aires. A ICD-CRT was implanted in all patients due dilated cardiomyopathy, low EF (less than 35%) and left bundle branch block (LBBB). Non-invasive electrical synchrony evaluation (Synchromax 2) was performed in all patients in baseline condition, during device implantation and the follow up. Synchrony index and curves were analyzed. Curve type 4 and index between 0,4 and 0,7 were considered synchronous. Curve type 6 and 10 and index more than 0.7 were considered disynchronous. Interventricular intervals were modified to achieve the best curve and synchrony index. Super responders were considered when EF increased &gt;50%. Baseline and 6 month after implantation echocardiogram were performed.</a:t>
            </a:r>
            <a:endParaRPr lang="es-AR" sz="8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7FD1F83-942E-9044-9770-80CAEF32A4F2}"/>
              </a:ext>
            </a:extLst>
          </p:cNvPr>
          <p:cNvSpPr txBox="1"/>
          <p:nvPr/>
        </p:nvSpPr>
        <p:spPr>
          <a:xfrm>
            <a:off x="257213" y="6295433"/>
            <a:ext cx="11780457" cy="4462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AR" sz="1200" b="1" dirty="0"/>
              <a:t>Conclusion: </a:t>
            </a:r>
            <a:r>
              <a:rPr lang="es-AR" sz="1100" dirty="0"/>
              <a:t>Electrical synchrony evaluation using Synchromax 2 during ICD-CRT device implantation improves responders rate. When synchronous type 4 curve is achieved EF improves significantly. If type 4 curve is not found results will be unsuccessfully. Synchromax is fast, simple and non-operator dependent.</a:t>
            </a:r>
            <a:endParaRPr lang="es-AR" sz="800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9B628245-273F-9D48-89BA-9D2E3CEDEF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6094" y="3686265"/>
            <a:ext cx="3135916" cy="18802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D4F022F3-0E42-B74F-B0BE-7452432D9CAE}"/>
              </a:ext>
            </a:extLst>
          </p:cNvPr>
          <p:cNvSpPr txBox="1"/>
          <p:nvPr/>
        </p:nvSpPr>
        <p:spPr>
          <a:xfrm>
            <a:off x="5466094" y="5649102"/>
            <a:ext cx="3135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700" b="1" dirty="0">
                <a:cs typeface="Telugu MN" pitchFamily="2" charset="0"/>
              </a:rPr>
              <a:t>Synchromax method shows different types of curves which are divided into three groups: Synchronous (index value betwen 0 and 0.4); intermediate (index value betwen 0.41 and 0.7); and dysynchronous (index value betwen 0.71 and 1). A type 2 curve is for parahisian stimulation. 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AA8DC75-FAEE-DB43-8D8D-22EB8A1180B0}"/>
              </a:ext>
            </a:extLst>
          </p:cNvPr>
          <p:cNvSpPr txBox="1"/>
          <p:nvPr/>
        </p:nvSpPr>
        <p:spPr>
          <a:xfrm>
            <a:off x="2919124" y="3053500"/>
            <a:ext cx="23070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00" b="1" dirty="0"/>
              <a:t>Baseline clinical characterisctics 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6BB1906F-A4B9-5646-B0C5-F096EDAD5AD3}"/>
              </a:ext>
            </a:extLst>
          </p:cNvPr>
          <p:cNvSpPr txBox="1"/>
          <p:nvPr/>
        </p:nvSpPr>
        <p:spPr>
          <a:xfrm>
            <a:off x="11152491" y="116835"/>
            <a:ext cx="885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/>
              <a:t>#83136</a:t>
            </a:r>
            <a:endParaRPr lang="es-AR" dirty="0"/>
          </a:p>
        </p:txBody>
      </p:sp>
      <p:graphicFrame>
        <p:nvGraphicFramePr>
          <p:cNvPr id="26" name="Gráfico 25">
            <a:extLst>
              <a:ext uri="{FF2B5EF4-FFF2-40B4-BE49-F238E27FC236}">
                <a16:creationId xmlns:a16="http://schemas.microsoft.com/office/drawing/2014/main" id="{BDB49A5C-37A3-8E40-9CF1-3E0B429589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721993"/>
              </p:ext>
            </p:extLst>
          </p:nvPr>
        </p:nvGraphicFramePr>
        <p:xfrm>
          <a:off x="-29706" y="4453516"/>
          <a:ext cx="3181351" cy="2063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" name="CuadroTexto 26">
            <a:extLst>
              <a:ext uri="{FF2B5EF4-FFF2-40B4-BE49-F238E27FC236}">
                <a16:creationId xmlns:a16="http://schemas.microsoft.com/office/drawing/2014/main" id="{0EDF3207-C048-C843-A022-EFB63791A8AF}"/>
              </a:ext>
            </a:extLst>
          </p:cNvPr>
          <p:cNvSpPr txBox="1"/>
          <p:nvPr/>
        </p:nvSpPr>
        <p:spPr>
          <a:xfrm>
            <a:off x="646684" y="4536294"/>
            <a:ext cx="7001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b="1" dirty="0">
                <a:latin typeface="+mn-lt"/>
              </a:rPr>
              <a:t>Etiology</a:t>
            </a:r>
          </a:p>
        </p:txBody>
      </p:sp>
      <p:graphicFrame>
        <p:nvGraphicFramePr>
          <p:cNvPr id="28" name="Gráfico 27">
            <a:extLst>
              <a:ext uri="{FF2B5EF4-FFF2-40B4-BE49-F238E27FC236}">
                <a16:creationId xmlns:a16="http://schemas.microsoft.com/office/drawing/2014/main" id="{97C28DF9-F604-AC4C-86B0-C97D3C38BE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487069"/>
              </p:ext>
            </p:extLst>
          </p:nvPr>
        </p:nvGraphicFramePr>
        <p:xfrm>
          <a:off x="103999" y="2978862"/>
          <a:ext cx="2299503" cy="1803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Tabla 28">
            <a:extLst>
              <a:ext uri="{FF2B5EF4-FFF2-40B4-BE49-F238E27FC236}">
                <a16:creationId xmlns:a16="http://schemas.microsoft.com/office/drawing/2014/main" id="{8D48C63F-6911-4541-9085-0A351390B9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4178"/>
              </p:ext>
            </p:extLst>
          </p:nvPr>
        </p:nvGraphicFramePr>
        <p:xfrm>
          <a:off x="2968189" y="3437797"/>
          <a:ext cx="2414905" cy="114941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480547">
                  <a:extLst>
                    <a:ext uri="{9D8B030D-6E8A-4147-A177-3AD203B41FA5}">
                      <a16:colId xmlns:a16="http://schemas.microsoft.com/office/drawing/2014/main" val="4086199095"/>
                    </a:ext>
                  </a:extLst>
                </a:gridCol>
                <a:gridCol w="934358">
                  <a:extLst>
                    <a:ext uri="{9D8B030D-6E8A-4147-A177-3AD203B41FA5}">
                      <a16:colId xmlns:a16="http://schemas.microsoft.com/office/drawing/2014/main" val="1685649186"/>
                    </a:ext>
                  </a:extLst>
                </a:gridCol>
              </a:tblGrid>
              <a:tr h="2095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A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</a:rPr>
                        <a:t>Patients (n=43)</a:t>
                      </a:r>
                      <a:endParaRPr lang="es-AR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325355"/>
                  </a:ext>
                </a:extLst>
              </a:tr>
              <a:tr h="156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Age </a:t>
                      </a:r>
                      <a:endParaRPr lang="es-A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64 years old</a:t>
                      </a:r>
                      <a:endParaRPr lang="es-A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5948311"/>
                  </a:ext>
                </a:extLst>
              </a:tr>
              <a:tr h="156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bg1"/>
                          </a:solidFill>
                          <a:effectLst/>
                        </a:rPr>
                        <a:t>Ejection Fraction (%)</a:t>
                      </a:r>
                      <a:endParaRPr lang="es-AR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</a:rPr>
                        <a:t>27%</a:t>
                      </a:r>
                      <a:endParaRPr lang="es-AR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262512"/>
                  </a:ext>
                </a:extLst>
              </a:tr>
              <a:tr h="156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</a:rPr>
                        <a:t>Most frequent curve</a:t>
                      </a:r>
                      <a:endParaRPr lang="es-AR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</a:rPr>
                        <a:t>Type 6 (55,2%)</a:t>
                      </a:r>
                      <a:endParaRPr lang="es-AR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081120"/>
                  </a:ext>
                </a:extLst>
              </a:tr>
              <a:tr h="156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bg1"/>
                          </a:solidFill>
                          <a:effectLst/>
                        </a:rPr>
                        <a:t>Index &gt;0,7</a:t>
                      </a:r>
                      <a:endParaRPr lang="es-AR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</a:rPr>
                        <a:t>73,3%</a:t>
                      </a:r>
                      <a:endParaRPr lang="es-AR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266981"/>
                  </a:ext>
                </a:extLst>
              </a:tr>
              <a:tr h="156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bg1"/>
                          </a:solidFill>
                          <a:effectLst/>
                        </a:rPr>
                        <a:t>EF increased average</a:t>
                      </a:r>
                      <a:endParaRPr lang="es-AR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</a:rPr>
                        <a:t>38%(</a:t>
                      </a:r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sym typeface="Symbol" pitchFamily="2" charset="2"/>
                        </a:rPr>
                        <a:t></a:t>
                      </a:r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</a:rPr>
                        <a:t>12%)</a:t>
                      </a:r>
                      <a:endParaRPr lang="es-AR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721896"/>
                  </a:ext>
                </a:extLst>
              </a:tr>
              <a:tr h="156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bg1"/>
                          </a:solidFill>
                          <a:effectLst/>
                        </a:rPr>
                        <a:t>Super responders rate</a:t>
                      </a:r>
                      <a:endParaRPr lang="es-AR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</a:rPr>
                        <a:t>18,6% (n=8)</a:t>
                      </a:r>
                      <a:endParaRPr lang="es-AR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638365"/>
                  </a:ext>
                </a:extLst>
              </a:tr>
            </a:tbl>
          </a:graphicData>
        </a:graphic>
      </p:graphicFrame>
      <p:graphicFrame>
        <p:nvGraphicFramePr>
          <p:cNvPr id="30" name="Tabla 29">
            <a:extLst>
              <a:ext uri="{FF2B5EF4-FFF2-40B4-BE49-F238E27FC236}">
                <a16:creationId xmlns:a16="http://schemas.microsoft.com/office/drawing/2014/main" id="{CB1B0136-232F-3849-A3B1-707D6E56DD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024434"/>
              </p:ext>
            </p:extLst>
          </p:nvPr>
        </p:nvGraphicFramePr>
        <p:xfrm>
          <a:off x="2968189" y="4792772"/>
          <a:ext cx="2399008" cy="92949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54194">
                  <a:extLst>
                    <a:ext uri="{9D8B030D-6E8A-4147-A177-3AD203B41FA5}">
                      <a16:colId xmlns:a16="http://schemas.microsoft.com/office/drawing/2014/main" val="1776370915"/>
                    </a:ext>
                  </a:extLst>
                </a:gridCol>
                <a:gridCol w="922244">
                  <a:extLst>
                    <a:ext uri="{9D8B030D-6E8A-4147-A177-3AD203B41FA5}">
                      <a16:colId xmlns:a16="http://schemas.microsoft.com/office/drawing/2014/main" val="3137610232"/>
                    </a:ext>
                  </a:extLst>
                </a:gridCol>
                <a:gridCol w="922570">
                  <a:extLst>
                    <a:ext uri="{9D8B030D-6E8A-4147-A177-3AD203B41FA5}">
                      <a16:colId xmlns:a16="http://schemas.microsoft.com/office/drawing/2014/main" val="2437759924"/>
                    </a:ext>
                  </a:extLst>
                </a:gridCol>
              </a:tblGrid>
              <a:tr h="3098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A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</a:rPr>
                        <a:t>Type 4 curve (n=28)</a:t>
                      </a:r>
                      <a:endParaRPr lang="es-AR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</a:rPr>
                        <a:t>Non-type 4 curve (n=15)</a:t>
                      </a:r>
                      <a:endParaRPr lang="es-AR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604902"/>
                  </a:ext>
                </a:extLst>
              </a:tr>
              <a:tr h="3098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EF baseline</a:t>
                      </a:r>
                      <a:endParaRPr lang="es-A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23%</a:t>
                      </a:r>
                      <a:endParaRPr lang="es-A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29%</a:t>
                      </a:r>
                      <a:endParaRPr lang="es-A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5439166"/>
                  </a:ext>
                </a:extLst>
              </a:tr>
              <a:tr h="3098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EF follow up</a:t>
                      </a:r>
                      <a:endParaRPr lang="es-A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42%</a:t>
                      </a:r>
                      <a:endParaRPr lang="es-A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34%</a:t>
                      </a:r>
                      <a:endParaRPr lang="es-A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1107922"/>
                  </a:ext>
                </a:extLst>
              </a:tr>
            </a:tbl>
          </a:graphicData>
        </a:graphic>
      </p:graphicFrame>
      <p:sp>
        <p:nvSpPr>
          <p:cNvPr id="31" name="CuadroTexto 30">
            <a:extLst>
              <a:ext uri="{FF2B5EF4-FFF2-40B4-BE49-F238E27FC236}">
                <a16:creationId xmlns:a16="http://schemas.microsoft.com/office/drawing/2014/main" id="{5B20236A-3DBC-014B-8A52-C9F042AF43F6}"/>
              </a:ext>
            </a:extLst>
          </p:cNvPr>
          <p:cNvSpPr txBox="1"/>
          <p:nvPr/>
        </p:nvSpPr>
        <p:spPr>
          <a:xfrm>
            <a:off x="2887595" y="5798114"/>
            <a:ext cx="2560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800" b="1" dirty="0"/>
              <a:t>Follow up EF increased. Comparison betwen synchronous group (type 4 curve achieved) and dysynchronous group (non-type 4 curve achieved).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83DBA506-10BF-0A4B-A09F-B9BF045C9BAB}"/>
              </a:ext>
            </a:extLst>
          </p:cNvPr>
          <p:cNvSpPr txBox="1"/>
          <p:nvPr/>
        </p:nvSpPr>
        <p:spPr>
          <a:xfrm>
            <a:off x="8664301" y="4384843"/>
            <a:ext cx="349534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700" b="1" dirty="0"/>
              <a:t>Non-invasive electrical evaluation in a responder patient. Interventricular intevals are modified in order to achieve a type 4 curve with a index less than 0,7. Best curve was achieved with RV first 20 msec. </a:t>
            </a:r>
          </a:p>
        </p:txBody>
      </p:sp>
      <p:pic>
        <p:nvPicPr>
          <p:cNvPr id="33" name="Imagen 32">
            <a:extLst>
              <a:ext uri="{FF2B5EF4-FFF2-40B4-BE49-F238E27FC236}">
                <a16:creationId xmlns:a16="http://schemas.microsoft.com/office/drawing/2014/main" id="{E6C9550B-F3A7-9F48-A708-709AA385F7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18901" y="3547050"/>
            <a:ext cx="3453963" cy="758641"/>
          </a:xfrm>
          <a:prstGeom prst="rect">
            <a:avLst/>
          </a:prstGeom>
        </p:spPr>
      </p:pic>
      <p:sp>
        <p:nvSpPr>
          <p:cNvPr id="34" name="CuadroTexto 33">
            <a:extLst>
              <a:ext uri="{FF2B5EF4-FFF2-40B4-BE49-F238E27FC236}">
                <a16:creationId xmlns:a16="http://schemas.microsoft.com/office/drawing/2014/main" id="{980169A9-18DF-5849-93DB-AB9692CC1A88}"/>
              </a:ext>
            </a:extLst>
          </p:cNvPr>
          <p:cNvSpPr txBox="1"/>
          <p:nvPr/>
        </p:nvSpPr>
        <p:spPr>
          <a:xfrm>
            <a:off x="8658980" y="5649102"/>
            <a:ext cx="348280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700" b="1" dirty="0"/>
              <a:t>Non-invasive electrical evaluation in a non-responder patient. Interventricular intevals are modified in order to achieve a type 4 curve with a index less than 0,7. In this case type 4 curve was not achieved. </a:t>
            </a:r>
          </a:p>
        </p:txBody>
      </p:sp>
      <p:pic>
        <p:nvPicPr>
          <p:cNvPr id="35" name="Imagen 34">
            <a:extLst>
              <a:ext uri="{FF2B5EF4-FFF2-40B4-BE49-F238E27FC236}">
                <a16:creationId xmlns:a16="http://schemas.microsoft.com/office/drawing/2014/main" id="{43461EFE-2784-364D-9EBF-A8D6A31C561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27233" y="4828825"/>
            <a:ext cx="3419870" cy="755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1215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602</Words>
  <Application>Microsoft Macintosh PowerPoint</Application>
  <PresentationFormat>Panorámica</PresentationFormat>
  <Paragraphs>42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Emilio Logarzo</dc:creator>
  <cp:lastModifiedBy>Emilio Logarzo</cp:lastModifiedBy>
  <cp:revision>21</cp:revision>
  <dcterms:created xsi:type="dcterms:W3CDTF">2020-07-31T02:13:55Z</dcterms:created>
  <dcterms:modified xsi:type="dcterms:W3CDTF">2020-07-31T21:21:38Z</dcterms:modified>
</cp:coreProperties>
</file>