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40538" cy="12239625"/>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55" userDrawn="1">
          <p15:clr>
            <a:srgbClr val="A4A3A4"/>
          </p15:clr>
        </p15:guide>
        <p15:guide id="2" pos="21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1188" y="-1338"/>
      </p:cViewPr>
      <p:guideLst>
        <p:guide orient="horz" pos="3855"/>
        <p:guide pos="215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3041" y="2003106"/>
            <a:ext cx="5814457" cy="4261203"/>
          </a:xfrm>
        </p:spPr>
        <p:txBody>
          <a:bodyPr anchor="b"/>
          <a:lstStyle>
            <a:lvl1pPr algn="ctr">
              <a:defRPr sz="4489"/>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5067" y="6428637"/>
            <a:ext cx="5130404" cy="2955075"/>
          </a:xfrm>
        </p:spPr>
        <p:txBody>
          <a:bodyPr/>
          <a:lstStyle>
            <a:lvl1pPr marL="0" indent="0" algn="ctr">
              <a:buNone/>
              <a:defRPr sz="1795"/>
            </a:lvl1pPr>
            <a:lvl2pPr marL="342031" indent="0" algn="ctr">
              <a:buNone/>
              <a:defRPr sz="1496"/>
            </a:lvl2pPr>
            <a:lvl3pPr marL="684063" indent="0" algn="ctr">
              <a:buNone/>
              <a:defRPr sz="1347"/>
            </a:lvl3pPr>
            <a:lvl4pPr marL="1026094" indent="0" algn="ctr">
              <a:buNone/>
              <a:defRPr sz="1197"/>
            </a:lvl4pPr>
            <a:lvl5pPr marL="1368125" indent="0" algn="ctr">
              <a:buNone/>
              <a:defRPr sz="1197"/>
            </a:lvl5pPr>
            <a:lvl6pPr marL="1710157" indent="0" algn="ctr">
              <a:buNone/>
              <a:defRPr sz="1197"/>
            </a:lvl6pPr>
            <a:lvl7pPr marL="2052188" indent="0" algn="ctr">
              <a:buNone/>
              <a:defRPr sz="1197"/>
            </a:lvl7pPr>
            <a:lvl8pPr marL="2394219" indent="0" algn="ctr">
              <a:buNone/>
              <a:defRPr sz="1197"/>
            </a:lvl8pPr>
            <a:lvl9pPr marL="2736251" indent="0" algn="ctr">
              <a:buNone/>
              <a:defRPr sz="1197"/>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4B2542F-27B2-4CE2-A668-E6740B15CA95}" type="datetimeFigureOut">
              <a:rPr lang="es-AR" smtClean="0"/>
              <a:t>8/11/2021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A3D4901-FF01-4369-B642-5294D7ECC46D}" type="slidenum">
              <a:rPr lang="es-AR" smtClean="0"/>
              <a:t>‹Nº›</a:t>
            </a:fld>
            <a:endParaRPr lang="es-AR"/>
          </a:p>
        </p:txBody>
      </p:sp>
    </p:spTree>
    <p:extLst>
      <p:ext uri="{BB962C8B-B14F-4D97-AF65-F5344CB8AC3E}">
        <p14:creationId xmlns:p14="http://schemas.microsoft.com/office/powerpoint/2010/main" val="163131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4B2542F-27B2-4CE2-A668-E6740B15CA95}" type="datetimeFigureOut">
              <a:rPr lang="es-AR" smtClean="0"/>
              <a:t>8/11/2021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A3D4901-FF01-4369-B642-5294D7ECC46D}" type="slidenum">
              <a:rPr lang="es-AR" smtClean="0"/>
              <a:t>‹Nº›</a:t>
            </a:fld>
            <a:endParaRPr lang="es-AR"/>
          </a:p>
        </p:txBody>
      </p:sp>
    </p:spTree>
    <p:extLst>
      <p:ext uri="{BB962C8B-B14F-4D97-AF65-F5344CB8AC3E}">
        <p14:creationId xmlns:p14="http://schemas.microsoft.com/office/powerpoint/2010/main" val="2676394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95260" y="651647"/>
            <a:ext cx="1474991" cy="10372516"/>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0288" y="651647"/>
            <a:ext cx="4339466" cy="1037251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4B2542F-27B2-4CE2-A668-E6740B15CA95}" type="datetimeFigureOut">
              <a:rPr lang="es-AR" smtClean="0"/>
              <a:t>8/11/2021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A3D4901-FF01-4369-B642-5294D7ECC46D}" type="slidenum">
              <a:rPr lang="es-AR" smtClean="0"/>
              <a:t>‹Nº›</a:t>
            </a:fld>
            <a:endParaRPr lang="es-AR"/>
          </a:p>
        </p:txBody>
      </p:sp>
    </p:spTree>
    <p:extLst>
      <p:ext uri="{BB962C8B-B14F-4D97-AF65-F5344CB8AC3E}">
        <p14:creationId xmlns:p14="http://schemas.microsoft.com/office/powerpoint/2010/main" val="2863274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4B2542F-27B2-4CE2-A668-E6740B15CA95}" type="datetimeFigureOut">
              <a:rPr lang="es-AR" smtClean="0"/>
              <a:t>8/11/2021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A3D4901-FF01-4369-B642-5294D7ECC46D}" type="slidenum">
              <a:rPr lang="es-AR" smtClean="0"/>
              <a:t>‹Nº›</a:t>
            </a:fld>
            <a:endParaRPr lang="es-AR"/>
          </a:p>
        </p:txBody>
      </p:sp>
    </p:spTree>
    <p:extLst>
      <p:ext uri="{BB962C8B-B14F-4D97-AF65-F5344CB8AC3E}">
        <p14:creationId xmlns:p14="http://schemas.microsoft.com/office/powerpoint/2010/main" val="3553215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6725" y="3051410"/>
            <a:ext cx="5899964" cy="5091343"/>
          </a:xfrm>
        </p:spPr>
        <p:txBody>
          <a:bodyPr anchor="b"/>
          <a:lstStyle>
            <a:lvl1pPr>
              <a:defRPr sz="4489"/>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6725" y="8190919"/>
            <a:ext cx="5899964" cy="2677417"/>
          </a:xfrm>
        </p:spPr>
        <p:txBody>
          <a:bodyPr/>
          <a:lstStyle>
            <a:lvl1pPr marL="0" indent="0">
              <a:buNone/>
              <a:defRPr sz="1795">
                <a:solidFill>
                  <a:schemeClr val="tx1"/>
                </a:solidFill>
              </a:defRPr>
            </a:lvl1pPr>
            <a:lvl2pPr marL="342031" indent="0">
              <a:buNone/>
              <a:defRPr sz="1496">
                <a:solidFill>
                  <a:schemeClr val="tx1">
                    <a:tint val="75000"/>
                  </a:schemeClr>
                </a:solidFill>
              </a:defRPr>
            </a:lvl2pPr>
            <a:lvl3pPr marL="684063" indent="0">
              <a:buNone/>
              <a:defRPr sz="1347">
                <a:solidFill>
                  <a:schemeClr val="tx1">
                    <a:tint val="75000"/>
                  </a:schemeClr>
                </a:solidFill>
              </a:defRPr>
            </a:lvl3pPr>
            <a:lvl4pPr marL="1026094" indent="0">
              <a:buNone/>
              <a:defRPr sz="1197">
                <a:solidFill>
                  <a:schemeClr val="tx1">
                    <a:tint val="75000"/>
                  </a:schemeClr>
                </a:solidFill>
              </a:defRPr>
            </a:lvl4pPr>
            <a:lvl5pPr marL="1368125" indent="0">
              <a:buNone/>
              <a:defRPr sz="1197">
                <a:solidFill>
                  <a:schemeClr val="tx1">
                    <a:tint val="75000"/>
                  </a:schemeClr>
                </a:solidFill>
              </a:defRPr>
            </a:lvl5pPr>
            <a:lvl6pPr marL="1710157" indent="0">
              <a:buNone/>
              <a:defRPr sz="1197">
                <a:solidFill>
                  <a:schemeClr val="tx1">
                    <a:tint val="75000"/>
                  </a:schemeClr>
                </a:solidFill>
              </a:defRPr>
            </a:lvl6pPr>
            <a:lvl7pPr marL="2052188" indent="0">
              <a:buNone/>
              <a:defRPr sz="1197">
                <a:solidFill>
                  <a:schemeClr val="tx1">
                    <a:tint val="75000"/>
                  </a:schemeClr>
                </a:solidFill>
              </a:defRPr>
            </a:lvl7pPr>
            <a:lvl8pPr marL="2394219" indent="0">
              <a:buNone/>
              <a:defRPr sz="1197">
                <a:solidFill>
                  <a:schemeClr val="tx1">
                    <a:tint val="75000"/>
                  </a:schemeClr>
                </a:solidFill>
              </a:defRPr>
            </a:lvl8pPr>
            <a:lvl9pPr marL="2736251" indent="0">
              <a:buNone/>
              <a:defRPr sz="1197">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4B2542F-27B2-4CE2-A668-E6740B15CA95}" type="datetimeFigureOut">
              <a:rPr lang="es-AR" smtClean="0"/>
              <a:t>8/11/2021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A3D4901-FF01-4369-B642-5294D7ECC46D}" type="slidenum">
              <a:rPr lang="es-AR" smtClean="0"/>
              <a:t>‹Nº›</a:t>
            </a:fld>
            <a:endParaRPr lang="es-AR"/>
          </a:p>
        </p:txBody>
      </p:sp>
    </p:spTree>
    <p:extLst>
      <p:ext uri="{BB962C8B-B14F-4D97-AF65-F5344CB8AC3E}">
        <p14:creationId xmlns:p14="http://schemas.microsoft.com/office/powerpoint/2010/main" val="47942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0287" y="3258233"/>
            <a:ext cx="2907229" cy="776593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63022" y="3258233"/>
            <a:ext cx="2907229" cy="776593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4B2542F-27B2-4CE2-A668-E6740B15CA95}" type="datetimeFigureOut">
              <a:rPr lang="es-AR" smtClean="0"/>
              <a:t>8/11/2021</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FA3D4901-FF01-4369-B642-5294D7ECC46D}" type="slidenum">
              <a:rPr lang="es-AR" smtClean="0"/>
              <a:t>‹Nº›</a:t>
            </a:fld>
            <a:endParaRPr lang="es-AR"/>
          </a:p>
        </p:txBody>
      </p:sp>
    </p:spTree>
    <p:extLst>
      <p:ext uri="{BB962C8B-B14F-4D97-AF65-F5344CB8AC3E}">
        <p14:creationId xmlns:p14="http://schemas.microsoft.com/office/powerpoint/2010/main" val="3318130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1178" y="651649"/>
            <a:ext cx="5899964" cy="2365762"/>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179" y="3000409"/>
            <a:ext cx="2893868" cy="1470454"/>
          </a:xfrm>
        </p:spPr>
        <p:txBody>
          <a:bodyPr anchor="b"/>
          <a:lstStyle>
            <a:lvl1pPr marL="0" indent="0">
              <a:buNone/>
              <a:defRPr sz="1795" b="1"/>
            </a:lvl1pPr>
            <a:lvl2pPr marL="342031" indent="0">
              <a:buNone/>
              <a:defRPr sz="1496" b="1"/>
            </a:lvl2pPr>
            <a:lvl3pPr marL="684063" indent="0">
              <a:buNone/>
              <a:defRPr sz="1347" b="1"/>
            </a:lvl3pPr>
            <a:lvl4pPr marL="1026094" indent="0">
              <a:buNone/>
              <a:defRPr sz="1197" b="1"/>
            </a:lvl4pPr>
            <a:lvl5pPr marL="1368125" indent="0">
              <a:buNone/>
              <a:defRPr sz="1197" b="1"/>
            </a:lvl5pPr>
            <a:lvl6pPr marL="1710157" indent="0">
              <a:buNone/>
              <a:defRPr sz="1197" b="1"/>
            </a:lvl6pPr>
            <a:lvl7pPr marL="2052188" indent="0">
              <a:buNone/>
              <a:defRPr sz="1197" b="1"/>
            </a:lvl7pPr>
            <a:lvl8pPr marL="2394219" indent="0">
              <a:buNone/>
              <a:defRPr sz="1197" b="1"/>
            </a:lvl8pPr>
            <a:lvl9pPr marL="2736251" indent="0">
              <a:buNone/>
              <a:defRPr sz="1197" b="1"/>
            </a:lvl9pPr>
          </a:lstStyle>
          <a:p>
            <a:pPr lvl="0"/>
            <a:r>
              <a:rPr lang="es-ES" smtClean="0"/>
              <a:t>Haga clic para modificar el estilo de texto del patrón</a:t>
            </a:r>
          </a:p>
        </p:txBody>
      </p:sp>
      <p:sp>
        <p:nvSpPr>
          <p:cNvPr id="4" name="Content Placeholder 3"/>
          <p:cNvSpPr>
            <a:spLocks noGrp="1"/>
          </p:cNvSpPr>
          <p:nvPr>
            <p:ph sz="half" idx="2"/>
          </p:nvPr>
        </p:nvSpPr>
        <p:spPr>
          <a:xfrm>
            <a:off x="471179" y="4470863"/>
            <a:ext cx="2893868" cy="65759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63023" y="3000409"/>
            <a:ext cx="2908120" cy="1470454"/>
          </a:xfrm>
        </p:spPr>
        <p:txBody>
          <a:bodyPr anchor="b"/>
          <a:lstStyle>
            <a:lvl1pPr marL="0" indent="0">
              <a:buNone/>
              <a:defRPr sz="1795" b="1"/>
            </a:lvl1pPr>
            <a:lvl2pPr marL="342031" indent="0">
              <a:buNone/>
              <a:defRPr sz="1496" b="1"/>
            </a:lvl2pPr>
            <a:lvl3pPr marL="684063" indent="0">
              <a:buNone/>
              <a:defRPr sz="1347" b="1"/>
            </a:lvl3pPr>
            <a:lvl4pPr marL="1026094" indent="0">
              <a:buNone/>
              <a:defRPr sz="1197" b="1"/>
            </a:lvl4pPr>
            <a:lvl5pPr marL="1368125" indent="0">
              <a:buNone/>
              <a:defRPr sz="1197" b="1"/>
            </a:lvl5pPr>
            <a:lvl6pPr marL="1710157" indent="0">
              <a:buNone/>
              <a:defRPr sz="1197" b="1"/>
            </a:lvl6pPr>
            <a:lvl7pPr marL="2052188" indent="0">
              <a:buNone/>
              <a:defRPr sz="1197" b="1"/>
            </a:lvl7pPr>
            <a:lvl8pPr marL="2394219" indent="0">
              <a:buNone/>
              <a:defRPr sz="1197" b="1"/>
            </a:lvl8pPr>
            <a:lvl9pPr marL="2736251" indent="0">
              <a:buNone/>
              <a:defRPr sz="1197"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463023" y="4470863"/>
            <a:ext cx="2908120" cy="65759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4B2542F-27B2-4CE2-A668-E6740B15CA95}" type="datetimeFigureOut">
              <a:rPr lang="es-AR" smtClean="0"/>
              <a:t>8/11/2021</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FA3D4901-FF01-4369-B642-5294D7ECC46D}" type="slidenum">
              <a:rPr lang="es-AR" smtClean="0"/>
              <a:t>‹Nº›</a:t>
            </a:fld>
            <a:endParaRPr lang="es-AR"/>
          </a:p>
        </p:txBody>
      </p:sp>
    </p:spTree>
    <p:extLst>
      <p:ext uri="{BB962C8B-B14F-4D97-AF65-F5344CB8AC3E}">
        <p14:creationId xmlns:p14="http://schemas.microsoft.com/office/powerpoint/2010/main" val="184301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4B2542F-27B2-4CE2-A668-E6740B15CA95}" type="datetimeFigureOut">
              <a:rPr lang="es-AR" smtClean="0"/>
              <a:t>8/11/2021</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FA3D4901-FF01-4369-B642-5294D7ECC46D}" type="slidenum">
              <a:rPr lang="es-AR" smtClean="0"/>
              <a:t>‹Nº›</a:t>
            </a:fld>
            <a:endParaRPr lang="es-AR"/>
          </a:p>
        </p:txBody>
      </p:sp>
    </p:spTree>
    <p:extLst>
      <p:ext uri="{BB962C8B-B14F-4D97-AF65-F5344CB8AC3E}">
        <p14:creationId xmlns:p14="http://schemas.microsoft.com/office/powerpoint/2010/main" val="305137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2542F-27B2-4CE2-A668-E6740B15CA95}" type="datetimeFigureOut">
              <a:rPr lang="es-AR" smtClean="0"/>
              <a:t>8/11/2021</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FA3D4901-FF01-4369-B642-5294D7ECC46D}" type="slidenum">
              <a:rPr lang="es-AR" smtClean="0"/>
              <a:t>‹Nº›</a:t>
            </a:fld>
            <a:endParaRPr lang="es-AR"/>
          </a:p>
        </p:txBody>
      </p:sp>
    </p:spTree>
    <p:extLst>
      <p:ext uri="{BB962C8B-B14F-4D97-AF65-F5344CB8AC3E}">
        <p14:creationId xmlns:p14="http://schemas.microsoft.com/office/powerpoint/2010/main" val="378674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1178" y="815975"/>
            <a:ext cx="2206252" cy="2855913"/>
          </a:xfrm>
        </p:spPr>
        <p:txBody>
          <a:bodyPr anchor="b"/>
          <a:lstStyle>
            <a:lvl1pPr>
              <a:defRPr sz="2394"/>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08120" y="1762282"/>
            <a:ext cx="3463022" cy="8698067"/>
          </a:xfrm>
        </p:spPr>
        <p:txBody>
          <a:bodyPr/>
          <a:lstStyle>
            <a:lvl1pPr>
              <a:defRPr sz="2394"/>
            </a:lvl1pPr>
            <a:lvl2pPr>
              <a:defRPr sz="2095"/>
            </a:lvl2pPr>
            <a:lvl3pPr>
              <a:defRPr sz="1795"/>
            </a:lvl3pPr>
            <a:lvl4pPr>
              <a:defRPr sz="1496"/>
            </a:lvl4pPr>
            <a:lvl5pPr>
              <a:defRPr sz="1496"/>
            </a:lvl5pPr>
            <a:lvl6pPr>
              <a:defRPr sz="1496"/>
            </a:lvl6pPr>
            <a:lvl7pPr>
              <a:defRPr sz="1496"/>
            </a:lvl7pPr>
            <a:lvl8pPr>
              <a:defRPr sz="1496"/>
            </a:lvl8pPr>
            <a:lvl9pPr>
              <a:defRPr sz="1496"/>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1178" y="3671887"/>
            <a:ext cx="2206252" cy="6802626"/>
          </a:xfrm>
        </p:spPr>
        <p:txBody>
          <a:bodyPr/>
          <a:lstStyle>
            <a:lvl1pPr marL="0" indent="0">
              <a:buNone/>
              <a:defRPr sz="1197"/>
            </a:lvl1pPr>
            <a:lvl2pPr marL="342031" indent="0">
              <a:buNone/>
              <a:defRPr sz="1047"/>
            </a:lvl2pPr>
            <a:lvl3pPr marL="684063" indent="0">
              <a:buNone/>
              <a:defRPr sz="898"/>
            </a:lvl3pPr>
            <a:lvl4pPr marL="1026094" indent="0">
              <a:buNone/>
              <a:defRPr sz="748"/>
            </a:lvl4pPr>
            <a:lvl5pPr marL="1368125" indent="0">
              <a:buNone/>
              <a:defRPr sz="748"/>
            </a:lvl5pPr>
            <a:lvl6pPr marL="1710157" indent="0">
              <a:buNone/>
              <a:defRPr sz="748"/>
            </a:lvl6pPr>
            <a:lvl7pPr marL="2052188" indent="0">
              <a:buNone/>
              <a:defRPr sz="748"/>
            </a:lvl7pPr>
            <a:lvl8pPr marL="2394219" indent="0">
              <a:buNone/>
              <a:defRPr sz="748"/>
            </a:lvl8pPr>
            <a:lvl9pPr marL="2736251" indent="0">
              <a:buNone/>
              <a:defRPr sz="748"/>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4B2542F-27B2-4CE2-A668-E6740B15CA95}" type="datetimeFigureOut">
              <a:rPr lang="es-AR" smtClean="0"/>
              <a:t>8/11/2021</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FA3D4901-FF01-4369-B642-5294D7ECC46D}" type="slidenum">
              <a:rPr lang="es-AR" smtClean="0"/>
              <a:t>‹Nº›</a:t>
            </a:fld>
            <a:endParaRPr lang="es-AR"/>
          </a:p>
        </p:txBody>
      </p:sp>
    </p:spTree>
    <p:extLst>
      <p:ext uri="{BB962C8B-B14F-4D97-AF65-F5344CB8AC3E}">
        <p14:creationId xmlns:p14="http://schemas.microsoft.com/office/powerpoint/2010/main" val="3200161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1178" y="815975"/>
            <a:ext cx="2206252" cy="2855913"/>
          </a:xfrm>
        </p:spPr>
        <p:txBody>
          <a:bodyPr anchor="b"/>
          <a:lstStyle>
            <a:lvl1pPr>
              <a:defRPr sz="2394"/>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08120" y="1762282"/>
            <a:ext cx="3463022" cy="8698067"/>
          </a:xfrm>
        </p:spPr>
        <p:txBody>
          <a:bodyPr anchor="t"/>
          <a:lstStyle>
            <a:lvl1pPr marL="0" indent="0">
              <a:buNone/>
              <a:defRPr sz="2394"/>
            </a:lvl1pPr>
            <a:lvl2pPr marL="342031" indent="0">
              <a:buNone/>
              <a:defRPr sz="2095"/>
            </a:lvl2pPr>
            <a:lvl3pPr marL="684063" indent="0">
              <a:buNone/>
              <a:defRPr sz="1795"/>
            </a:lvl3pPr>
            <a:lvl4pPr marL="1026094" indent="0">
              <a:buNone/>
              <a:defRPr sz="1496"/>
            </a:lvl4pPr>
            <a:lvl5pPr marL="1368125" indent="0">
              <a:buNone/>
              <a:defRPr sz="1496"/>
            </a:lvl5pPr>
            <a:lvl6pPr marL="1710157" indent="0">
              <a:buNone/>
              <a:defRPr sz="1496"/>
            </a:lvl6pPr>
            <a:lvl7pPr marL="2052188" indent="0">
              <a:buNone/>
              <a:defRPr sz="1496"/>
            </a:lvl7pPr>
            <a:lvl8pPr marL="2394219" indent="0">
              <a:buNone/>
              <a:defRPr sz="1496"/>
            </a:lvl8pPr>
            <a:lvl9pPr marL="2736251" indent="0">
              <a:buNone/>
              <a:defRPr sz="1496"/>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1178" y="3671887"/>
            <a:ext cx="2206252" cy="6802626"/>
          </a:xfrm>
        </p:spPr>
        <p:txBody>
          <a:bodyPr/>
          <a:lstStyle>
            <a:lvl1pPr marL="0" indent="0">
              <a:buNone/>
              <a:defRPr sz="1197"/>
            </a:lvl1pPr>
            <a:lvl2pPr marL="342031" indent="0">
              <a:buNone/>
              <a:defRPr sz="1047"/>
            </a:lvl2pPr>
            <a:lvl3pPr marL="684063" indent="0">
              <a:buNone/>
              <a:defRPr sz="898"/>
            </a:lvl3pPr>
            <a:lvl4pPr marL="1026094" indent="0">
              <a:buNone/>
              <a:defRPr sz="748"/>
            </a:lvl4pPr>
            <a:lvl5pPr marL="1368125" indent="0">
              <a:buNone/>
              <a:defRPr sz="748"/>
            </a:lvl5pPr>
            <a:lvl6pPr marL="1710157" indent="0">
              <a:buNone/>
              <a:defRPr sz="748"/>
            </a:lvl6pPr>
            <a:lvl7pPr marL="2052188" indent="0">
              <a:buNone/>
              <a:defRPr sz="748"/>
            </a:lvl7pPr>
            <a:lvl8pPr marL="2394219" indent="0">
              <a:buNone/>
              <a:defRPr sz="748"/>
            </a:lvl8pPr>
            <a:lvl9pPr marL="2736251" indent="0">
              <a:buNone/>
              <a:defRPr sz="748"/>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4B2542F-27B2-4CE2-A668-E6740B15CA95}" type="datetimeFigureOut">
              <a:rPr lang="es-AR" smtClean="0"/>
              <a:t>8/11/2021</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FA3D4901-FF01-4369-B642-5294D7ECC46D}" type="slidenum">
              <a:rPr lang="es-AR" smtClean="0"/>
              <a:t>‹Nº›</a:t>
            </a:fld>
            <a:endParaRPr lang="es-AR"/>
          </a:p>
        </p:txBody>
      </p:sp>
    </p:spTree>
    <p:extLst>
      <p:ext uri="{BB962C8B-B14F-4D97-AF65-F5344CB8AC3E}">
        <p14:creationId xmlns:p14="http://schemas.microsoft.com/office/powerpoint/2010/main" val="3863214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0287" y="651649"/>
            <a:ext cx="5899964" cy="23657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0287" y="3258233"/>
            <a:ext cx="5899964" cy="776593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0287" y="11344322"/>
            <a:ext cx="1539121" cy="651647"/>
          </a:xfrm>
          <a:prstGeom prst="rect">
            <a:avLst/>
          </a:prstGeom>
        </p:spPr>
        <p:txBody>
          <a:bodyPr vert="horz" lIns="91440" tIns="45720" rIns="91440" bIns="45720" rtlCol="0" anchor="ctr"/>
          <a:lstStyle>
            <a:lvl1pPr algn="l">
              <a:defRPr sz="898">
                <a:solidFill>
                  <a:schemeClr val="tx1">
                    <a:tint val="75000"/>
                  </a:schemeClr>
                </a:solidFill>
              </a:defRPr>
            </a:lvl1pPr>
          </a:lstStyle>
          <a:p>
            <a:fld id="{44B2542F-27B2-4CE2-A668-E6740B15CA95}" type="datetimeFigureOut">
              <a:rPr lang="es-AR" smtClean="0"/>
              <a:t>8/11/2021</a:t>
            </a:fld>
            <a:endParaRPr lang="es-AR"/>
          </a:p>
        </p:txBody>
      </p:sp>
      <p:sp>
        <p:nvSpPr>
          <p:cNvPr id="5" name="Footer Placeholder 4"/>
          <p:cNvSpPr>
            <a:spLocks noGrp="1"/>
          </p:cNvSpPr>
          <p:nvPr>
            <p:ph type="ftr" sz="quarter" idx="3"/>
          </p:nvPr>
        </p:nvSpPr>
        <p:spPr>
          <a:xfrm>
            <a:off x="2265928" y="11344322"/>
            <a:ext cx="2308682" cy="651647"/>
          </a:xfrm>
          <a:prstGeom prst="rect">
            <a:avLst/>
          </a:prstGeom>
        </p:spPr>
        <p:txBody>
          <a:bodyPr vert="horz" lIns="91440" tIns="45720" rIns="91440" bIns="45720" rtlCol="0" anchor="ctr"/>
          <a:lstStyle>
            <a:lvl1pPr algn="ctr">
              <a:defRPr sz="898">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4831130" y="11344322"/>
            <a:ext cx="1539121" cy="651647"/>
          </a:xfrm>
          <a:prstGeom prst="rect">
            <a:avLst/>
          </a:prstGeom>
        </p:spPr>
        <p:txBody>
          <a:bodyPr vert="horz" lIns="91440" tIns="45720" rIns="91440" bIns="45720" rtlCol="0" anchor="ctr"/>
          <a:lstStyle>
            <a:lvl1pPr algn="r">
              <a:defRPr sz="898">
                <a:solidFill>
                  <a:schemeClr val="tx1">
                    <a:tint val="75000"/>
                  </a:schemeClr>
                </a:solidFill>
              </a:defRPr>
            </a:lvl1pPr>
          </a:lstStyle>
          <a:p>
            <a:fld id="{FA3D4901-FF01-4369-B642-5294D7ECC46D}" type="slidenum">
              <a:rPr lang="es-AR" smtClean="0"/>
              <a:t>‹Nº›</a:t>
            </a:fld>
            <a:endParaRPr lang="es-AR"/>
          </a:p>
        </p:txBody>
      </p:sp>
    </p:spTree>
    <p:extLst>
      <p:ext uri="{BB962C8B-B14F-4D97-AF65-F5344CB8AC3E}">
        <p14:creationId xmlns:p14="http://schemas.microsoft.com/office/powerpoint/2010/main" val="2323193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4063" rtl="0" eaLnBrk="1" latinLnBrk="0" hangingPunct="1">
        <a:lnSpc>
          <a:spcPct val="90000"/>
        </a:lnSpc>
        <a:spcBef>
          <a:spcPct val="0"/>
        </a:spcBef>
        <a:buNone/>
        <a:defRPr sz="3292" kern="1200">
          <a:solidFill>
            <a:schemeClr val="tx1"/>
          </a:solidFill>
          <a:latin typeface="+mj-lt"/>
          <a:ea typeface="+mj-ea"/>
          <a:cs typeface="+mj-cs"/>
        </a:defRPr>
      </a:lvl1pPr>
    </p:titleStyle>
    <p:bodyStyle>
      <a:lvl1pPr marL="171016" indent="-171016" algn="l" defTabSz="684063" rtl="0" eaLnBrk="1" latinLnBrk="0" hangingPunct="1">
        <a:lnSpc>
          <a:spcPct val="90000"/>
        </a:lnSpc>
        <a:spcBef>
          <a:spcPts val="748"/>
        </a:spcBef>
        <a:buFont typeface="Arial" panose="020B0604020202020204" pitchFamily="34" charset="0"/>
        <a:buChar char="•"/>
        <a:defRPr sz="2095" kern="1200">
          <a:solidFill>
            <a:schemeClr val="tx1"/>
          </a:solidFill>
          <a:latin typeface="+mn-lt"/>
          <a:ea typeface="+mn-ea"/>
          <a:cs typeface="+mn-cs"/>
        </a:defRPr>
      </a:lvl1pPr>
      <a:lvl2pPr marL="513047" indent="-171016" algn="l" defTabSz="684063" rtl="0" eaLnBrk="1" latinLnBrk="0" hangingPunct="1">
        <a:lnSpc>
          <a:spcPct val="90000"/>
        </a:lnSpc>
        <a:spcBef>
          <a:spcPts val="374"/>
        </a:spcBef>
        <a:buFont typeface="Arial" panose="020B0604020202020204" pitchFamily="34" charset="0"/>
        <a:buChar char="•"/>
        <a:defRPr sz="1795" kern="1200">
          <a:solidFill>
            <a:schemeClr val="tx1"/>
          </a:solidFill>
          <a:latin typeface="+mn-lt"/>
          <a:ea typeface="+mn-ea"/>
          <a:cs typeface="+mn-cs"/>
        </a:defRPr>
      </a:lvl2pPr>
      <a:lvl3pPr marL="855078" indent="-171016" algn="l" defTabSz="684063" rtl="0" eaLnBrk="1" latinLnBrk="0" hangingPunct="1">
        <a:lnSpc>
          <a:spcPct val="90000"/>
        </a:lnSpc>
        <a:spcBef>
          <a:spcPts val="374"/>
        </a:spcBef>
        <a:buFont typeface="Arial" panose="020B0604020202020204" pitchFamily="34" charset="0"/>
        <a:buChar char="•"/>
        <a:defRPr sz="1496" kern="1200">
          <a:solidFill>
            <a:schemeClr val="tx1"/>
          </a:solidFill>
          <a:latin typeface="+mn-lt"/>
          <a:ea typeface="+mn-ea"/>
          <a:cs typeface="+mn-cs"/>
        </a:defRPr>
      </a:lvl3pPr>
      <a:lvl4pPr marL="1197110"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4pPr>
      <a:lvl5pPr marL="1539141"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5pPr>
      <a:lvl6pPr marL="1881172"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6pPr>
      <a:lvl7pPr marL="2223204"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7pPr>
      <a:lvl8pPr marL="2565235"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8pPr>
      <a:lvl9pPr marL="2907266"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9pPr>
    </p:bodyStyle>
    <p:otherStyle>
      <a:defPPr>
        <a:defRPr lang="en-US"/>
      </a:defPPr>
      <a:lvl1pPr marL="0" algn="l" defTabSz="684063" rtl="0" eaLnBrk="1" latinLnBrk="0" hangingPunct="1">
        <a:defRPr sz="1347" kern="1200">
          <a:solidFill>
            <a:schemeClr val="tx1"/>
          </a:solidFill>
          <a:latin typeface="+mn-lt"/>
          <a:ea typeface="+mn-ea"/>
          <a:cs typeface="+mn-cs"/>
        </a:defRPr>
      </a:lvl1pPr>
      <a:lvl2pPr marL="342031" algn="l" defTabSz="684063" rtl="0" eaLnBrk="1" latinLnBrk="0" hangingPunct="1">
        <a:defRPr sz="1347" kern="1200">
          <a:solidFill>
            <a:schemeClr val="tx1"/>
          </a:solidFill>
          <a:latin typeface="+mn-lt"/>
          <a:ea typeface="+mn-ea"/>
          <a:cs typeface="+mn-cs"/>
        </a:defRPr>
      </a:lvl2pPr>
      <a:lvl3pPr marL="684063" algn="l" defTabSz="684063" rtl="0" eaLnBrk="1" latinLnBrk="0" hangingPunct="1">
        <a:defRPr sz="1347" kern="1200">
          <a:solidFill>
            <a:schemeClr val="tx1"/>
          </a:solidFill>
          <a:latin typeface="+mn-lt"/>
          <a:ea typeface="+mn-ea"/>
          <a:cs typeface="+mn-cs"/>
        </a:defRPr>
      </a:lvl3pPr>
      <a:lvl4pPr marL="1026094" algn="l" defTabSz="684063" rtl="0" eaLnBrk="1" latinLnBrk="0" hangingPunct="1">
        <a:defRPr sz="1347" kern="1200">
          <a:solidFill>
            <a:schemeClr val="tx1"/>
          </a:solidFill>
          <a:latin typeface="+mn-lt"/>
          <a:ea typeface="+mn-ea"/>
          <a:cs typeface="+mn-cs"/>
        </a:defRPr>
      </a:lvl4pPr>
      <a:lvl5pPr marL="1368125" algn="l" defTabSz="684063" rtl="0" eaLnBrk="1" latinLnBrk="0" hangingPunct="1">
        <a:defRPr sz="1347" kern="1200">
          <a:solidFill>
            <a:schemeClr val="tx1"/>
          </a:solidFill>
          <a:latin typeface="+mn-lt"/>
          <a:ea typeface="+mn-ea"/>
          <a:cs typeface="+mn-cs"/>
        </a:defRPr>
      </a:lvl5pPr>
      <a:lvl6pPr marL="1710157" algn="l" defTabSz="684063" rtl="0" eaLnBrk="1" latinLnBrk="0" hangingPunct="1">
        <a:defRPr sz="1347" kern="1200">
          <a:solidFill>
            <a:schemeClr val="tx1"/>
          </a:solidFill>
          <a:latin typeface="+mn-lt"/>
          <a:ea typeface="+mn-ea"/>
          <a:cs typeface="+mn-cs"/>
        </a:defRPr>
      </a:lvl6pPr>
      <a:lvl7pPr marL="2052188" algn="l" defTabSz="684063" rtl="0" eaLnBrk="1" latinLnBrk="0" hangingPunct="1">
        <a:defRPr sz="1347" kern="1200">
          <a:solidFill>
            <a:schemeClr val="tx1"/>
          </a:solidFill>
          <a:latin typeface="+mn-lt"/>
          <a:ea typeface="+mn-ea"/>
          <a:cs typeface="+mn-cs"/>
        </a:defRPr>
      </a:lvl7pPr>
      <a:lvl8pPr marL="2394219" algn="l" defTabSz="684063" rtl="0" eaLnBrk="1" latinLnBrk="0" hangingPunct="1">
        <a:defRPr sz="1347" kern="1200">
          <a:solidFill>
            <a:schemeClr val="tx1"/>
          </a:solidFill>
          <a:latin typeface="+mn-lt"/>
          <a:ea typeface="+mn-ea"/>
          <a:cs typeface="+mn-cs"/>
        </a:defRPr>
      </a:lvl8pPr>
      <a:lvl9pPr marL="2736251" algn="l" defTabSz="684063" rtl="0" eaLnBrk="1" latinLnBrk="0" hangingPunct="1">
        <a:defRPr sz="13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9550" y="194403"/>
            <a:ext cx="6410325" cy="830530"/>
          </a:xfrm>
        </p:spPr>
        <p:txBody>
          <a:bodyPr>
            <a:noAutofit/>
          </a:bodyPr>
          <a:lstStyle/>
          <a:p>
            <a:pPr algn="l"/>
            <a:r>
              <a:rPr lang="es-AR" sz="1400" b="1" dirty="0"/>
              <a:t>RESPUESTA A LA SINCRONÍA ELÉCTRICA CON ESTIMULACIÓN DE ALTA SALIDA EN LA ZONA PARAHISISANA. </a:t>
            </a:r>
            <a:r>
              <a:rPr lang="es-AR" sz="1400" b="1" dirty="0" smtClean="0"/>
              <a:t>FENOMENO MANGANI. UN </a:t>
            </a:r>
            <a:r>
              <a:rPr lang="es-AR" sz="1400" b="1" dirty="0"/>
              <a:t>NUEVO </a:t>
            </a:r>
            <a:r>
              <a:rPr lang="es-AR" sz="1400" b="1" dirty="0" smtClean="0"/>
              <a:t>PARADIGMA. </a:t>
            </a:r>
            <a:r>
              <a:rPr lang="es-AR" sz="1400" dirty="0"/>
              <a:t/>
            </a:r>
            <a:br>
              <a:rPr lang="es-AR" sz="1400" dirty="0"/>
            </a:br>
            <a:r>
              <a:rPr lang="es-AR" sz="1400" b="1" dirty="0"/>
              <a:t>García </a:t>
            </a:r>
            <a:r>
              <a:rPr lang="es-AR" sz="1400" b="1" dirty="0" smtClean="0"/>
              <a:t>Evelyn, Ortega Daniel, </a:t>
            </a:r>
            <a:r>
              <a:rPr lang="es-AR" sz="1400" b="1" dirty="0"/>
              <a:t>Mangani </a:t>
            </a:r>
            <a:r>
              <a:rPr lang="es-AR" sz="1400" b="1" dirty="0" smtClean="0"/>
              <a:t>Nicolas, Logarzo Emilio, </a:t>
            </a:r>
            <a:r>
              <a:rPr lang="es-AR" sz="1400" b="1" dirty="0"/>
              <a:t>Paolucci </a:t>
            </a:r>
            <a:r>
              <a:rPr lang="es-AR" sz="1400" b="1" dirty="0" smtClean="0"/>
              <a:t>Analia</a:t>
            </a:r>
            <a:r>
              <a:rPr lang="es-AR" sz="1400" b="1" dirty="0"/>
              <a:t>.</a:t>
            </a:r>
            <a:r>
              <a:rPr lang="es-AR" sz="1400" dirty="0"/>
              <a:t/>
            </a:r>
            <a:br>
              <a:rPr lang="es-AR" sz="1400" dirty="0"/>
            </a:br>
            <a:r>
              <a:rPr lang="es-AR" sz="1400" b="1" i="1" dirty="0"/>
              <a:t>Unidad de Arritmias </a:t>
            </a:r>
            <a:r>
              <a:rPr lang="es-AR" sz="1400" b="1" i="1" dirty="0" smtClean="0"/>
              <a:t>Clínica </a:t>
            </a:r>
            <a:r>
              <a:rPr lang="es-AR" sz="1400" b="1" i="1" dirty="0"/>
              <a:t>San Camilo, Ciudad de Buenos Aires. FIBA</a:t>
            </a:r>
            <a:endParaRPr lang="es-AR" sz="1400" dirty="0"/>
          </a:p>
        </p:txBody>
      </p:sp>
      <p:sp>
        <p:nvSpPr>
          <p:cNvPr id="3" name="Subtítulo 2"/>
          <p:cNvSpPr>
            <a:spLocks noGrp="1"/>
          </p:cNvSpPr>
          <p:nvPr>
            <p:ph type="subTitle" idx="1"/>
          </p:nvPr>
        </p:nvSpPr>
        <p:spPr>
          <a:xfrm>
            <a:off x="285750" y="3804824"/>
            <a:ext cx="6334125" cy="852901"/>
          </a:xfrm>
        </p:spPr>
        <p:txBody>
          <a:bodyPr>
            <a:normAutofit/>
          </a:bodyPr>
          <a:lstStyle/>
          <a:p>
            <a:pPr algn="l"/>
            <a:r>
              <a:rPr lang="es-AR" sz="1200" b="1" dirty="0" smtClean="0"/>
              <a:t>Resultados </a:t>
            </a:r>
            <a:endParaRPr lang="es-AR" sz="1400" dirty="0"/>
          </a:p>
          <a:p>
            <a:pPr algn="just"/>
            <a:r>
              <a:rPr lang="es-AR" sz="1200" dirty="0"/>
              <a:t>La aplicación de alta salida en la zona parahisiana no produce cambios significativos en la sincronía eléctrica pero existe una leve tendencia a atrasar la activación de la curva correspondiente a la pared libre del </a:t>
            </a:r>
            <a:r>
              <a:rPr lang="es-AR" sz="1200" dirty="0" smtClean="0"/>
              <a:t>ventrículo  </a:t>
            </a:r>
            <a:r>
              <a:rPr lang="es-AR" sz="1200" dirty="0"/>
              <a:t>lo cual empeoraría levemente la sincronía eléctrica</a:t>
            </a:r>
            <a:r>
              <a:rPr lang="es-AR" sz="1200" dirty="0" smtClean="0"/>
              <a:t>.</a:t>
            </a:r>
            <a:endParaRPr lang="es-EC" sz="1400" dirty="0"/>
          </a:p>
        </p:txBody>
      </p:sp>
      <p:sp>
        <p:nvSpPr>
          <p:cNvPr id="5" name="CuadroTexto 4"/>
          <p:cNvSpPr txBox="1"/>
          <p:nvPr/>
        </p:nvSpPr>
        <p:spPr>
          <a:xfrm>
            <a:off x="285750" y="1024933"/>
            <a:ext cx="6144176" cy="1200329"/>
          </a:xfrm>
          <a:prstGeom prst="rect">
            <a:avLst/>
          </a:prstGeom>
          <a:noFill/>
        </p:spPr>
        <p:txBody>
          <a:bodyPr wrap="square" rtlCol="0">
            <a:spAutoFit/>
          </a:bodyPr>
          <a:lstStyle/>
          <a:p>
            <a:r>
              <a:rPr lang="es-AR" sz="1200" b="1" dirty="0"/>
              <a:t>Introducción</a:t>
            </a:r>
            <a:endParaRPr lang="es-AR" sz="1200" dirty="0"/>
          </a:p>
          <a:p>
            <a:pPr algn="just"/>
            <a:r>
              <a:rPr lang="es-AR" sz="1200" dirty="0"/>
              <a:t>La estimulación parahisiana se ha convertido en una alternativa en estimulación </a:t>
            </a:r>
            <a:r>
              <a:rPr lang="es-AR" sz="1200" dirty="0" smtClean="0"/>
              <a:t>fisiológica.</a:t>
            </a:r>
            <a:endParaRPr lang="es-AR" sz="1200" dirty="0"/>
          </a:p>
          <a:p>
            <a:pPr algn="just"/>
            <a:r>
              <a:rPr lang="es-AR" sz="1200" dirty="0"/>
              <a:t>En la estimulación hisiana algunos autores utilizan distintos voltajes para asegurar captura selectiva o no selectiva del haz de his. </a:t>
            </a:r>
          </a:p>
          <a:p>
            <a:pPr algn="just"/>
            <a:r>
              <a:rPr lang="es-AR" sz="1200" dirty="0"/>
              <a:t>El motivo del presente estudio fue evaluar el efecto de la estimulación de alta salida en la sincronía eléctrica con catéteres en posición parahisiana.</a:t>
            </a:r>
          </a:p>
        </p:txBody>
      </p:sp>
      <p:sp>
        <p:nvSpPr>
          <p:cNvPr id="8" name="CuadroTexto 7"/>
          <p:cNvSpPr txBox="1"/>
          <p:nvPr/>
        </p:nvSpPr>
        <p:spPr>
          <a:xfrm>
            <a:off x="285750" y="2286462"/>
            <a:ext cx="3669490" cy="1569660"/>
          </a:xfrm>
          <a:prstGeom prst="rect">
            <a:avLst/>
          </a:prstGeom>
          <a:noFill/>
        </p:spPr>
        <p:txBody>
          <a:bodyPr wrap="square" rtlCol="0">
            <a:spAutoFit/>
          </a:bodyPr>
          <a:lstStyle/>
          <a:p>
            <a:r>
              <a:rPr lang="es-AR" sz="1200" b="1" dirty="0"/>
              <a:t>Materiales y método</a:t>
            </a:r>
            <a:endParaRPr lang="es-AR" sz="1200" dirty="0"/>
          </a:p>
          <a:p>
            <a:pPr algn="just"/>
            <a:r>
              <a:rPr lang="es-AR" sz="1200" dirty="0"/>
              <a:t>Se evaluaron 85 pacientes durante el implante de marcapasos en posición parahisiana guiados por el método de </a:t>
            </a:r>
            <a:r>
              <a:rPr lang="es-AR" sz="1200" b="1" dirty="0"/>
              <a:t>Synchromax</a:t>
            </a:r>
            <a:r>
              <a:rPr lang="es-AR" sz="1200" i="1" baseline="30000" dirty="0"/>
              <a:t>® </a:t>
            </a:r>
            <a:r>
              <a:rPr lang="es-AR" sz="1200" dirty="0"/>
              <a:t>con obtención de curva 2 e índice menores a 0.4</a:t>
            </a:r>
            <a:r>
              <a:rPr lang="es-AR" sz="1200" dirty="0" smtClean="0"/>
              <a:t>. </a:t>
            </a:r>
          </a:p>
          <a:p>
            <a:pPr algn="just"/>
            <a:r>
              <a:rPr lang="es-AR" sz="1200" dirty="0" smtClean="0"/>
              <a:t>Previo </a:t>
            </a:r>
            <a:r>
              <a:rPr lang="es-AR" sz="1200" dirty="0"/>
              <a:t>al implante se evaluaron dos voltajes 2 voltios y 10 volts a fin de valorar el efecto del alto voltaje en la sincronía eléctrica.</a:t>
            </a:r>
          </a:p>
        </p:txBody>
      </p:sp>
      <p:sp>
        <p:nvSpPr>
          <p:cNvPr id="11" name="CuadroTexto 10"/>
          <p:cNvSpPr txBox="1"/>
          <p:nvPr/>
        </p:nvSpPr>
        <p:spPr>
          <a:xfrm>
            <a:off x="285751" y="11039475"/>
            <a:ext cx="6334124" cy="830997"/>
          </a:xfrm>
          <a:prstGeom prst="rect">
            <a:avLst/>
          </a:prstGeom>
          <a:noFill/>
        </p:spPr>
        <p:txBody>
          <a:bodyPr wrap="square" rtlCol="0">
            <a:spAutoFit/>
          </a:bodyPr>
          <a:lstStyle/>
          <a:p>
            <a:pPr algn="just"/>
            <a:r>
              <a:rPr lang="es-AR" sz="1200" b="1" dirty="0"/>
              <a:t>Conclusiones</a:t>
            </a:r>
            <a:endParaRPr lang="es-AR" sz="1200" dirty="0"/>
          </a:p>
          <a:p>
            <a:pPr algn="just"/>
            <a:r>
              <a:rPr lang="es-AR" sz="1200" dirty="0"/>
              <a:t>La estimulación a alta salida en la zona parahisiana no produce cambios significativos en la sincronía eléctrica aunque en algunos casos se observa ligero retraso en la activación de la pared libre del </a:t>
            </a:r>
            <a:r>
              <a:rPr lang="es-AR" sz="1200" dirty="0" smtClean="0"/>
              <a:t>ventrículo izquierdo.</a:t>
            </a:r>
            <a:endParaRPr lang="es-AR" sz="1200" dirty="0"/>
          </a:p>
        </p:txBody>
      </p:sp>
      <p:pic>
        <p:nvPicPr>
          <p:cNvPr id="14" name="Imagen 13">
            <a:extLst>
              <a:ext uri="{FF2B5EF4-FFF2-40B4-BE49-F238E27FC236}">
                <a16:creationId xmlns:a16="http://schemas.microsoft.com/office/drawing/2014/main" xmlns="" id="{4A577B7C-FBD2-4CE4-A374-095773FE3080}"/>
              </a:ext>
            </a:extLst>
          </p:cNvPr>
          <p:cNvPicPr>
            <a:picLocks noChangeAspect="1"/>
          </p:cNvPicPr>
          <p:nvPr/>
        </p:nvPicPr>
        <p:blipFill rotWithShape="1">
          <a:blip r:embed="rId2"/>
          <a:srcRect l="27500" t="30715" r="32174" b="13798"/>
          <a:stretch/>
        </p:blipFill>
        <p:spPr>
          <a:xfrm>
            <a:off x="4031441" y="2028825"/>
            <a:ext cx="2474685" cy="1934729"/>
          </a:xfrm>
          <a:prstGeom prst="rect">
            <a:avLst/>
          </a:prstGeom>
        </p:spPr>
      </p:pic>
      <p:pic>
        <p:nvPicPr>
          <p:cNvPr id="4" name="Imagen 3"/>
          <p:cNvPicPr>
            <a:picLocks noChangeAspect="1"/>
          </p:cNvPicPr>
          <p:nvPr/>
        </p:nvPicPr>
        <p:blipFill>
          <a:blip r:embed="rId3"/>
          <a:stretch>
            <a:fillRect/>
          </a:stretch>
        </p:blipFill>
        <p:spPr>
          <a:xfrm>
            <a:off x="364781" y="5000421"/>
            <a:ext cx="2053603" cy="1783454"/>
          </a:xfrm>
          <a:prstGeom prst="rect">
            <a:avLst/>
          </a:prstGeom>
        </p:spPr>
      </p:pic>
      <p:pic>
        <p:nvPicPr>
          <p:cNvPr id="6" name="Imagen 5"/>
          <p:cNvPicPr>
            <a:picLocks noChangeAspect="1"/>
          </p:cNvPicPr>
          <p:nvPr/>
        </p:nvPicPr>
        <p:blipFill>
          <a:blip r:embed="rId4"/>
          <a:stretch>
            <a:fillRect/>
          </a:stretch>
        </p:blipFill>
        <p:spPr>
          <a:xfrm>
            <a:off x="2408727" y="5051918"/>
            <a:ext cx="2011969" cy="1743124"/>
          </a:xfrm>
          <a:prstGeom prst="rect">
            <a:avLst/>
          </a:prstGeom>
        </p:spPr>
      </p:pic>
      <p:pic>
        <p:nvPicPr>
          <p:cNvPr id="17" name="Imagen 16">
            <a:extLst>
              <a:ext uri="{FF2B5EF4-FFF2-40B4-BE49-F238E27FC236}">
                <a16:creationId xmlns:a16="http://schemas.microsoft.com/office/drawing/2014/main" xmlns="" id="{E6A0F3C4-F9C6-4EA3-9D18-1DE70E675B6E}"/>
              </a:ext>
            </a:extLst>
          </p:cNvPr>
          <p:cNvPicPr>
            <a:picLocks noChangeAspect="1"/>
          </p:cNvPicPr>
          <p:nvPr/>
        </p:nvPicPr>
        <p:blipFill rotWithShape="1">
          <a:blip r:embed="rId5"/>
          <a:srcRect l="23044" t="20276" r="24891" b="17665"/>
          <a:stretch/>
        </p:blipFill>
        <p:spPr>
          <a:xfrm>
            <a:off x="4362278" y="5073063"/>
            <a:ext cx="2185009" cy="1710812"/>
          </a:xfrm>
          <a:prstGeom prst="rect">
            <a:avLst/>
          </a:prstGeom>
        </p:spPr>
      </p:pic>
      <p:sp>
        <p:nvSpPr>
          <p:cNvPr id="7" name="Rectángulo 6"/>
          <p:cNvSpPr/>
          <p:nvPr/>
        </p:nvSpPr>
        <p:spPr>
          <a:xfrm>
            <a:off x="709831" y="4756850"/>
            <a:ext cx="1114425" cy="1569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rPr>
              <a:t>Basal</a:t>
            </a:r>
            <a:endParaRPr lang="es-AR" b="1" dirty="0">
              <a:solidFill>
                <a:schemeClr val="tx1"/>
              </a:solidFill>
            </a:endParaRPr>
          </a:p>
        </p:txBody>
      </p:sp>
      <p:sp>
        <p:nvSpPr>
          <p:cNvPr id="22" name="Rectángulo 21"/>
          <p:cNvSpPr/>
          <p:nvPr/>
        </p:nvSpPr>
        <p:spPr>
          <a:xfrm>
            <a:off x="2667000" y="4772025"/>
            <a:ext cx="1364441" cy="1569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rPr>
              <a:t>Salida 2V a 0.4 ms</a:t>
            </a:r>
            <a:endParaRPr lang="es-AR" b="1" dirty="0">
              <a:solidFill>
                <a:schemeClr val="tx1"/>
              </a:solidFill>
            </a:endParaRPr>
          </a:p>
        </p:txBody>
      </p:sp>
      <p:sp>
        <p:nvSpPr>
          <p:cNvPr id="23" name="Rectángulo 22"/>
          <p:cNvSpPr/>
          <p:nvPr/>
        </p:nvSpPr>
        <p:spPr>
          <a:xfrm>
            <a:off x="4719976" y="4780690"/>
            <a:ext cx="1409700" cy="1474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rPr>
              <a:t>Salida 10V a 0.4 ms</a:t>
            </a:r>
            <a:endParaRPr lang="es-AR" b="1" dirty="0">
              <a:solidFill>
                <a:schemeClr val="tx1"/>
              </a:solidFill>
            </a:endParaRPr>
          </a:p>
        </p:txBody>
      </p:sp>
      <p:pic>
        <p:nvPicPr>
          <p:cNvPr id="9" name="Imagen 8"/>
          <p:cNvPicPr>
            <a:picLocks noChangeAspect="1"/>
          </p:cNvPicPr>
          <p:nvPr/>
        </p:nvPicPr>
        <p:blipFill>
          <a:blip r:embed="rId6"/>
          <a:stretch>
            <a:fillRect/>
          </a:stretch>
        </p:blipFill>
        <p:spPr>
          <a:xfrm>
            <a:off x="409574" y="6929513"/>
            <a:ext cx="6096551" cy="4068341"/>
          </a:xfrm>
          <a:prstGeom prst="rect">
            <a:avLst/>
          </a:prstGeom>
        </p:spPr>
      </p:pic>
    </p:spTree>
    <p:extLst>
      <p:ext uri="{BB962C8B-B14F-4D97-AF65-F5344CB8AC3E}">
        <p14:creationId xmlns:p14="http://schemas.microsoft.com/office/powerpoint/2010/main" val="4055013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767</TotalTime>
  <Words>234</Words>
  <Application>Microsoft Office PowerPoint</Application>
  <PresentationFormat>Personalizado</PresentationFormat>
  <Paragraphs>15</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Tema de Office</vt:lpstr>
      <vt:lpstr>RESPUESTA A LA SINCRONÍA ELÉCTRICA CON ESTIMULACIÓN DE ALTA SALIDA EN LA ZONA PARAHISISANA. FENOMENO MANGANI. UN NUEVO PARADIGMA.  García Evelyn, Ortega Daniel, Mangani Nicolas, Logarzo Emilio, Paolucci Analia. Unidad de Arritmias Clínica San Camilo, Ciudad de Buenos Aires. FIBA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DE SINCRONÍA ELÉCTRICA DE LAS EXTRASISTOLES VENTRICULARES Ortega DF, Logarzo EA, Paolucci A, Mangani N, García E.  Clínica San Camilo, Ciudad de Buenos Aires. FIBA</dc:title>
  <dc:creator>EVELYN</dc:creator>
  <cp:lastModifiedBy>EVELYN</cp:lastModifiedBy>
  <cp:revision>18</cp:revision>
  <dcterms:created xsi:type="dcterms:W3CDTF">2021-11-04T11:22:33Z</dcterms:created>
  <dcterms:modified xsi:type="dcterms:W3CDTF">2021-11-09T00:51:42Z</dcterms:modified>
</cp:coreProperties>
</file>